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80" r:id="rId2"/>
  </p:sldMasterIdLst>
  <p:notesMasterIdLst>
    <p:notesMasterId r:id="rId22"/>
  </p:notesMasterIdLst>
  <p:sldIdLst>
    <p:sldId id="4277" r:id="rId3"/>
    <p:sldId id="715" r:id="rId4"/>
    <p:sldId id="696" r:id="rId5"/>
    <p:sldId id="294" r:id="rId6"/>
    <p:sldId id="268" r:id="rId7"/>
    <p:sldId id="700" r:id="rId8"/>
    <p:sldId id="716" r:id="rId9"/>
    <p:sldId id="264" r:id="rId10"/>
    <p:sldId id="420" r:id="rId11"/>
    <p:sldId id="666" r:id="rId12"/>
    <p:sldId id="1777" r:id="rId13"/>
    <p:sldId id="765" r:id="rId14"/>
    <p:sldId id="4274" r:id="rId15"/>
    <p:sldId id="762" r:id="rId16"/>
    <p:sldId id="767" r:id="rId17"/>
    <p:sldId id="257" r:id="rId18"/>
    <p:sldId id="258" r:id="rId19"/>
    <p:sldId id="319" r:id="rId20"/>
    <p:sldId id="764" r:id="rId21"/>
  </p:sldIdLst>
  <p:sldSz cx="9144000" cy="5143500" type="screen16x9"/>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
          <p15:clr>
            <a:srgbClr val="A4A3A4"/>
          </p15:clr>
        </p15:guide>
        <p15:guide id="2" orient="horz" pos="486">
          <p15:clr>
            <a:srgbClr val="A4A3A4"/>
          </p15:clr>
        </p15:guide>
        <p15:guide id="3" orient="horz" pos="1619">
          <p15:clr>
            <a:srgbClr val="A4A3A4"/>
          </p15:clr>
        </p15:guide>
        <p15:guide id="4" orient="horz" pos="756">
          <p15:clr>
            <a:srgbClr val="A4A3A4"/>
          </p15:clr>
        </p15:guide>
        <p15:guide id="5" orient="horz" pos="2159">
          <p15:clr>
            <a:srgbClr val="A4A3A4"/>
          </p15:clr>
        </p15:guide>
        <p15:guide id="6" orient="horz" pos="2900">
          <p15:clr>
            <a:srgbClr val="A4A3A4"/>
          </p15:clr>
        </p15:guide>
        <p15:guide id="7" pos="227">
          <p15:clr>
            <a:srgbClr val="A4A3A4"/>
          </p15:clr>
        </p15:guide>
        <p15:guide id="8" pos="2880">
          <p15:clr>
            <a:srgbClr val="A4A3A4"/>
          </p15:clr>
        </p15:guide>
        <p15:guide id="9" pos="5534">
          <p15:clr>
            <a:srgbClr val="A4A3A4"/>
          </p15:clr>
        </p15:guide>
        <p15:guide id="10" pos="3339">
          <p15:clr>
            <a:srgbClr val="A4A3A4"/>
          </p15:clr>
        </p15:guide>
        <p15:guide id="11" pos="3511">
          <p15:clr>
            <a:srgbClr val="A4A3A4"/>
          </p15:clr>
        </p15:guide>
        <p15:guide id="12" pos="5595">
          <p15:clr>
            <a:srgbClr val="A4A3A4"/>
          </p15:clr>
        </p15:guide>
        <p15:guide id="13" pos="4609">
          <p15:clr>
            <a:srgbClr val="A4A3A4"/>
          </p15:clr>
        </p15:guide>
        <p15:guide id="14" pos="11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02A"/>
    <a:srgbClr val="F9F9F8"/>
    <a:srgbClr val="DC582A"/>
    <a:srgbClr val="00AEC7"/>
    <a:srgbClr val="262626"/>
    <a:srgbClr val="F8F9F8"/>
    <a:srgbClr val="F8F9F7"/>
    <a:srgbClr val="F8F9F6"/>
    <a:srgbClr val="F8F8F6"/>
    <a:srgbClr val="F8F8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3817" autoAdjust="0"/>
  </p:normalViewPr>
  <p:slideViewPr>
    <p:cSldViewPr snapToGrid="0">
      <p:cViewPr varScale="1">
        <p:scale>
          <a:sx n="83" d="100"/>
          <a:sy n="83" d="100"/>
        </p:scale>
        <p:origin x="700" y="52"/>
      </p:cViewPr>
      <p:guideLst>
        <p:guide orient="horz" pos="180"/>
        <p:guide orient="horz" pos="486"/>
        <p:guide orient="horz" pos="1619"/>
        <p:guide orient="horz" pos="756"/>
        <p:guide orient="horz" pos="2159"/>
        <p:guide orient="horz" pos="2900"/>
        <p:guide pos="227"/>
        <p:guide pos="2880"/>
        <p:guide pos="5534"/>
        <p:guide pos="3339"/>
        <p:guide pos="3511"/>
        <p:guide pos="5595"/>
        <p:guide pos="4609"/>
        <p:guide pos="115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a Rentas" userId="a404157e-f5a3-4501-ba31-52de6b526199" providerId="ADAL" clId="{EAEE293C-E1E6-4784-9D81-43CA13382D38}"/>
    <pc:docChg chg="modSld">
      <pc:chgData name="Rosa Rentas" userId="a404157e-f5a3-4501-ba31-52de6b526199" providerId="ADAL" clId="{EAEE293C-E1E6-4784-9D81-43CA13382D38}" dt="2023-08-10T19:54:16.344" v="57" actId="20577"/>
      <pc:docMkLst>
        <pc:docMk/>
      </pc:docMkLst>
      <pc:sldChg chg="modSp mod">
        <pc:chgData name="Rosa Rentas" userId="a404157e-f5a3-4501-ba31-52de6b526199" providerId="ADAL" clId="{EAEE293C-E1E6-4784-9D81-43CA13382D38}" dt="2023-08-10T19:54:16.344" v="57" actId="20577"/>
        <pc:sldMkLst>
          <pc:docMk/>
          <pc:sldMk cId="75789592" sldId="257"/>
        </pc:sldMkLst>
        <pc:spChg chg="mod">
          <ac:chgData name="Rosa Rentas" userId="a404157e-f5a3-4501-ba31-52de6b526199" providerId="ADAL" clId="{EAEE293C-E1E6-4784-9D81-43CA13382D38}" dt="2023-08-10T19:54:16.344" v="57" actId="20577"/>
          <ac:spMkLst>
            <pc:docMk/>
            <pc:sldMk cId="75789592" sldId="257"/>
            <ac:spMk id="3" creationId="{94B3C6E3-C87E-4B78-AD82-B5D3C1D151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86C88AF4-7541-AF40-A6B7-1DFCB02B1917}" type="datetimeFigureOut">
              <a:rPr lang="en-US" smtClean="0"/>
              <a:t>8/10/2023</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2A2552B0-C013-0640-B23A-2D57AA8B1890}" type="slidenum">
              <a:rPr lang="en-US" smtClean="0"/>
              <a:t>‹#›</a:t>
            </a:fld>
            <a:endParaRPr lang="en-US"/>
          </a:p>
        </p:txBody>
      </p:sp>
    </p:spTree>
    <p:extLst>
      <p:ext uri="{BB962C8B-B14F-4D97-AF65-F5344CB8AC3E}">
        <p14:creationId xmlns:p14="http://schemas.microsoft.com/office/powerpoint/2010/main" val="26111443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552B0-C013-0640-B23A-2D57AA8B1890}" type="slidenum">
              <a:rPr lang="en-US" smtClean="0"/>
              <a:t>1</a:t>
            </a:fld>
            <a:endParaRPr lang="en-US" dirty="0"/>
          </a:p>
        </p:txBody>
      </p:sp>
    </p:spTree>
    <p:extLst>
      <p:ext uri="{BB962C8B-B14F-4D97-AF65-F5344CB8AC3E}">
        <p14:creationId xmlns:p14="http://schemas.microsoft.com/office/powerpoint/2010/main" val="212025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552B0-C013-0640-B23A-2D57AA8B189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552B0-C013-0640-B23A-2D57AA8B189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0675"/>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If under 2 lines, increase the font size up to 54pt</a:t>
            </a:r>
          </a:p>
          <a:p>
            <a:r>
              <a:rPr lang="en-US" baseline="0" dirty="0"/>
              <a:t>• The font size should never go below 36pt</a:t>
            </a:r>
            <a:endParaRPr lang="en-US" dirty="0"/>
          </a:p>
        </p:txBody>
      </p:sp>
      <p:sp>
        <p:nvSpPr>
          <p:cNvPr id="4" name="Slide Number Placeholder 3"/>
          <p:cNvSpPr>
            <a:spLocks noGrp="1"/>
          </p:cNvSpPr>
          <p:nvPr>
            <p:ph type="sldNum" sz="quarter" idx="10"/>
          </p:nvPr>
        </p:nvSpPr>
        <p:spPr/>
        <p:txBody>
          <a:bodyPr/>
          <a:lstStyle/>
          <a:p>
            <a:fld id="{2A2552B0-C013-0640-B23A-2D57AA8B1890}" type="slidenum">
              <a:rPr lang="en-US" smtClean="0"/>
              <a:t>5</a:t>
            </a:fld>
            <a:endParaRPr lang="en-US"/>
          </a:p>
        </p:txBody>
      </p:sp>
    </p:spTree>
    <p:extLst>
      <p:ext uri="{BB962C8B-B14F-4D97-AF65-F5344CB8AC3E}">
        <p14:creationId xmlns:p14="http://schemas.microsoft.com/office/powerpoint/2010/main" val="3638215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552B0-C013-0640-B23A-2D57AA8B1890}" type="slidenum">
              <a:rPr lang="en-US" smtClean="0"/>
              <a:t>9</a:t>
            </a:fld>
            <a:endParaRPr lang="en-US"/>
          </a:p>
        </p:txBody>
      </p:sp>
    </p:spTree>
    <p:extLst>
      <p:ext uri="{BB962C8B-B14F-4D97-AF65-F5344CB8AC3E}">
        <p14:creationId xmlns:p14="http://schemas.microsoft.com/office/powerpoint/2010/main" val="1278198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0675"/>
            <a:ext cx="5486400" cy="30861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10</a:t>
            </a:fld>
            <a:endParaRPr lang="en-US" dirty="0"/>
          </a:p>
        </p:txBody>
      </p:sp>
    </p:spTree>
    <p:extLst>
      <p:ext uri="{BB962C8B-B14F-4D97-AF65-F5344CB8AC3E}">
        <p14:creationId xmlns:p14="http://schemas.microsoft.com/office/powerpoint/2010/main" val="1949086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87313"/>
            <a:ext cx="2743200" cy="1056187"/>
          </a:xfrm>
          <a:prstGeom prst="rect">
            <a:avLst/>
          </a:prstGeom>
        </p:spPr>
      </p:pic>
      <p:sp>
        <p:nvSpPr>
          <p:cNvPr id="2" name="Title 1"/>
          <p:cNvSpPr>
            <a:spLocks noGrp="1"/>
          </p:cNvSpPr>
          <p:nvPr>
            <p:ph type="ctrTitle"/>
          </p:nvPr>
        </p:nvSpPr>
        <p:spPr>
          <a:xfrm>
            <a:off x="228599" y="134958"/>
            <a:ext cx="6434847" cy="2133600"/>
          </a:xfrm>
        </p:spPr>
        <p:txBody>
          <a:bodyPr anchor="t">
            <a:noAutofit/>
          </a:bodyPr>
          <a:lstStyle>
            <a:lvl1pPr algn="l">
              <a:lnSpc>
                <a:spcPct val="80000"/>
              </a:lnSpc>
              <a:defRPr sz="6000" baseline="0">
                <a:solidFill>
                  <a:schemeClr val="tx2"/>
                </a:solidFill>
                <a:latin typeface="Calibri Light" panose="020F0302020204030204"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248845" y="2571734"/>
            <a:ext cx="6400800" cy="482751"/>
          </a:xfrm>
        </p:spPr>
        <p:txBody>
          <a:bodyPr>
            <a:noAutofit/>
          </a:bodyPr>
          <a:lstStyle>
            <a:lvl1pPr marL="0" indent="0" algn="l">
              <a:buNone/>
              <a:defRPr sz="18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date and/or subtitle</a:t>
            </a:r>
          </a:p>
        </p:txBody>
      </p:sp>
      <p:sp>
        <p:nvSpPr>
          <p:cNvPr id="5" name="Footer Placeholder 4"/>
          <p:cNvSpPr>
            <a:spLocks noGrp="1"/>
          </p:cNvSpPr>
          <p:nvPr>
            <p:ph type="ftr" sz="quarter" idx="11"/>
          </p:nvPr>
        </p:nvSpPr>
        <p:spPr>
          <a:xfrm>
            <a:off x="261856" y="3232706"/>
            <a:ext cx="2895600" cy="273844"/>
          </a:xfrm>
          <a:prstGeom prst="rect">
            <a:avLst/>
          </a:prstGeom>
        </p:spPr>
        <p:txBody>
          <a:bodyPr/>
          <a:lstStyle>
            <a:lvl1pPr>
              <a:defRPr sz="1200"/>
            </a:lvl1pPr>
          </a:lstStyle>
          <a:p>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4787511"/>
            <a:ext cx="1447800" cy="355989"/>
          </a:xfrm>
          <a:prstGeom prst="rect">
            <a:avLst/>
          </a:prstGeom>
        </p:spPr>
      </p:pic>
    </p:spTree>
    <p:extLst>
      <p:ext uri="{BB962C8B-B14F-4D97-AF65-F5344CB8AC3E}">
        <p14:creationId xmlns:p14="http://schemas.microsoft.com/office/powerpoint/2010/main" val="1579038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bg bwMode="gray">
      <p:bgRef idx="1001">
        <a:schemeClr val="bg1"/>
      </p:bgRef>
    </p:bg>
    <p:spTree>
      <p:nvGrpSpPr>
        <p:cNvPr id="1" name=""/>
        <p:cNvGrpSpPr/>
        <p:nvPr/>
      </p:nvGrpSpPr>
      <p:grpSpPr>
        <a:xfrm>
          <a:off x="0" y="0"/>
          <a:ext cx="0" cy="0"/>
          <a:chOff x="0" y="0"/>
          <a:chExt cx="0" cy="0"/>
        </a:xfrm>
      </p:grpSpPr>
      <p:sp>
        <p:nvSpPr>
          <p:cNvPr id="8" name="Text Placeholder 9"/>
          <p:cNvSpPr>
            <a:spLocks noGrp="1"/>
          </p:cNvSpPr>
          <p:nvPr>
            <p:ph type="body" sz="quarter" idx="15" hasCustomPrompt="1"/>
          </p:nvPr>
        </p:nvSpPr>
        <p:spPr bwMode="gray">
          <a:xfrm>
            <a:off x="378022" y="799648"/>
            <a:ext cx="8385048"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768" b="0" i="1" kern="1200" smtClean="0">
                <a:solidFill>
                  <a:schemeClr val="accent1"/>
                </a:solidFill>
                <a:latin typeface="+mj-lt"/>
                <a:ea typeface="+mn-ea"/>
                <a:cs typeface="+mn-cs"/>
              </a:defRPr>
            </a:lvl1pPr>
            <a:lvl2pPr algn="l" rtl="0" fontAlgn="base">
              <a:lnSpc>
                <a:spcPct val="90000"/>
              </a:lnSpc>
              <a:spcBef>
                <a:spcPct val="0"/>
              </a:spcBef>
              <a:spcAft>
                <a:spcPct val="0"/>
              </a:spcAft>
              <a:defRPr lang="en-US" sz="1768"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768"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768"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768"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380931" y="4541556"/>
            <a:ext cx="8385048" cy="311264"/>
          </a:xfrm>
          <a:prstGeom prst="rect">
            <a:avLst/>
          </a:prstGeom>
        </p:spPr>
        <p:txBody>
          <a:bodyPr lIns="91440" tIns="0" rIns="0" bIns="0" anchor="b" anchorCtr="0">
            <a:noAutofit/>
          </a:bodyPr>
          <a:lstStyle>
            <a:lvl1pPr marL="0" indent="0">
              <a:spcBef>
                <a:spcPts val="0"/>
              </a:spcBef>
              <a:buNone/>
              <a:defRPr sz="804">
                <a:solidFill>
                  <a:schemeClr val="tx1"/>
                </a:solidFill>
                <a:latin typeface="+mn-lt"/>
                <a:cs typeface="Arial" pitchFamily="34" charset="0"/>
              </a:defRPr>
            </a:lvl1pPr>
          </a:lstStyle>
          <a:p>
            <a:pPr lvl="0"/>
            <a:r>
              <a:rPr lang="en-US" dirty="0"/>
              <a:t>Click to edit source</a:t>
            </a:r>
          </a:p>
        </p:txBody>
      </p:sp>
      <p:sp>
        <p:nvSpPr>
          <p:cNvPr id="2" name="Title 1"/>
          <p:cNvSpPr>
            <a:spLocks noGrp="1"/>
          </p:cNvSpPr>
          <p:nvPr>
            <p:ph type="title"/>
          </p:nvPr>
        </p:nvSpPr>
        <p:spPr>
          <a:xfrm>
            <a:off x="252915" y="118427"/>
            <a:ext cx="8608987" cy="85725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650304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1" name="Text Placeholder 12"/>
          <p:cNvSpPr>
            <a:spLocks noGrp="1"/>
          </p:cNvSpPr>
          <p:nvPr>
            <p:ph type="body" sz="quarter" idx="16" hasCustomPrompt="1"/>
          </p:nvPr>
        </p:nvSpPr>
        <p:spPr>
          <a:xfrm>
            <a:off x="380931" y="4541553"/>
            <a:ext cx="8385048" cy="311264"/>
          </a:xfrm>
          <a:prstGeom prst="rect">
            <a:avLst/>
          </a:prstGeom>
        </p:spPr>
        <p:txBody>
          <a:bodyPr lIns="91440" tIns="0" rIns="0" bIns="0" anchor="b" anchorCtr="0">
            <a:noAutofit/>
          </a:bodyPr>
          <a:lstStyle>
            <a:lvl1pPr marL="0" indent="0">
              <a:spcBef>
                <a:spcPts val="0"/>
              </a:spcBef>
              <a:buNone/>
              <a:defRPr sz="1000">
                <a:solidFill>
                  <a:schemeClr val="tx1"/>
                </a:solidFill>
                <a:latin typeface="+mn-lt"/>
                <a:cs typeface="Arial" pitchFamily="34" charset="0"/>
              </a:defRPr>
            </a:lvl1pPr>
          </a:lstStyle>
          <a:p>
            <a:pPr lvl="0"/>
            <a:r>
              <a:rPr lang="en-US" dirty="0"/>
              <a:t>Click to edit source</a:t>
            </a:r>
          </a:p>
        </p:txBody>
      </p:sp>
      <p:sp>
        <p:nvSpPr>
          <p:cNvPr id="7" name="Text Placeholder 6"/>
          <p:cNvSpPr>
            <a:spLocks noGrp="1"/>
          </p:cNvSpPr>
          <p:nvPr>
            <p:ph type="body" sz="quarter" idx="17"/>
          </p:nvPr>
        </p:nvSpPr>
        <p:spPr>
          <a:xfrm>
            <a:off x="384175" y="1152144"/>
            <a:ext cx="8385048" cy="3226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9"/>
          <p:cNvSpPr>
            <a:spLocks noGrp="1"/>
          </p:cNvSpPr>
          <p:nvPr>
            <p:ph type="body" sz="quarter" idx="15" hasCustomPrompt="1"/>
          </p:nvPr>
        </p:nvSpPr>
        <p:spPr bwMode="gray">
          <a:xfrm>
            <a:off x="378022" y="799646"/>
            <a:ext cx="8385048"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i="1" kern="1200" smtClean="0">
                <a:solidFill>
                  <a:schemeClr val="accent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Tree>
    <p:extLst>
      <p:ext uri="{BB962C8B-B14F-4D97-AF65-F5344CB8AC3E}">
        <p14:creationId xmlns:p14="http://schemas.microsoft.com/office/powerpoint/2010/main" val="1705745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it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85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sp>
        <p:nvSpPr>
          <p:cNvPr id="2" name="Title 1"/>
          <p:cNvSpPr>
            <a:spLocks noGrp="1"/>
          </p:cNvSpPr>
          <p:nvPr>
            <p:ph type="ctrTitle"/>
          </p:nvPr>
        </p:nvSpPr>
        <p:spPr>
          <a:xfrm>
            <a:off x="228599" y="134958"/>
            <a:ext cx="7801709" cy="802888"/>
          </a:xfrm>
        </p:spPr>
        <p:txBody>
          <a:bodyPr anchor="t">
            <a:noAutofit/>
          </a:bodyPr>
          <a:lstStyle>
            <a:lvl1pPr algn="l">
              <a:lnSpc>
                <a:spcPct val="80000"/>
              </a:lnSpc>
              <a:defRPr sz="6000" baseline="0">
                <a:solidFill>
                  <a:schemeClr val="tx2"/>
                </a:solidFill>
                <a:latin typeface="Calibri Light" panose="020F0302020204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248845" y="2571734"/>
            <a:ext cx="6400800" cy="482751"/>
          </a:xfrm>
        </p:spPr>
        <p:txBody>
          <a:bodyPr>
            <a:noAutofit/>
          </a:bodyPr>
          <a:lstStyle>
            <a:lvl1pPr marL="0" indent="0" algn="l">
              <a:buNone/>
              <a:defRPr sz="18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date</a:t>
            </a:r>
          </a:p>
        </p:txBody>
      </p:sp>
      <p:sp>
        <p:nvSpPr>
          <p:cNvPr id="7" name="Title 1"/>
          <p:cNvSpPr txBox="1">
            <a:spLocks/>
          </p:cNvSpPr>
          <p:nvPr userDrawn="1"/>
        </p:nvSpPr>
        <p:spPr>
          <a:xfrm>
            <a:off x="228599" y="1200150"/>
            <a:ext cx="6434847" cy="1154235"/>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6000" kern="1200" baseline="0">
                <a:solidFill>
                  <a:schemeClr val="tx2"/>
                </a:solidFill>
                <a:latin typeface="Calibri Light" panose="020F0302020204030204" pitchFamily="34" charset="0"/>
                <a:ea typeface="+mj-ea"/>
                <a:cs typeface="+mj-cs"/>
              </a:defRPr>
            </a:lvl1pPr>
          </a:lstStyle>
          <a:p>
            <a:endParaRPr lang="en-US" dirty="0"/>
          </a:p>
        </p:txBody>
      </p:sp>
      <p:sp>
        <p:nvSpPr>
          <p:cNvPr id="11" name="Text Placeholder 2"/>
          <p:cNvSpPr>
            <a:spLocks noGrp="1"/>
          </p:cNvSpPr>
          <p:nvPr>
            <p:ph type="body" idx="12" hasCustomPrompt="1"/>
          </p:nvPr>
        </p:nvSpPr>
        <p:spPr>
          <a:xfrm>
            <a:off x="246280" y="945967"/>
            <a:ext cx="7772400" cy="1594031"/>
          </a:xfrm>
        </p:spPr>
        <p:txBody>
          <a:bodyPr anchor="t">
            <a:noAutofit/>
          </a:bodyPr>
          <a:lstStyle>
            <a:lvl1pPr marL="0" indent="0">
              <a:buNone/>
              <a:defRPr sz="3600" baseline="0">
                <a:solidFill>
                  <a:schemeClr val="tx2"/>
                </a:solidFill>
                <a:latin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subtitle </a:t>
            </a:r>
          </a:p>
        </p:txBody>
      </p:sp>
      <p:sp>
        <p:nvSpPr>
          <p:cNvPr id="13" name="Footer Placeholder 4"/>
          <p:cNvSpPr>
            <a:spLocks noGrp="1"/>
          </p:cNvSpPr>
          <p:nvPr>
            <p:ph type="ftr" sz="quarter" idx="11"/>
          </p:nvPr>
        </p:nvSpPr>
        <p:spPr>
          <a:xfrm>
            <a:off x="261856" y="3232706"/>
            <a:ext cx="3361379" cy="273844"/>
          </a:xfrm>
          <a:prstGeom prst="rect">
            <a:avLst/>
          </a:prstGeom>
        </p:spPr>
        <p:txBody>
          <a:bodyPr/>
          <a:lstStyle>
            <a:lvl1pPr>
              <a:defRPr sz="1200">
                <a:solidFill>
                  <a:schemeClr val="tx2"/>
                </a:solidFill>
              </a:defRPr>
            </a:lvl1pPr>
          </a:lstStyle>
          <a:p>
            <a:r>
              <a:rPr lang="en-US" dirty="0"/>
              <a:t>Confidentiality statement here if needed</a:t>
            </a:r>
          </a:p>
        </p:txBody>
      </p:sp>
      <p:pic>
        <p:nvPicPr>
          <p:cNvPr id="10" name="Picture 9">
            <a:extLst>
              <a:ext uri="{FF2B5EF4-FFF2-40B4-BE49-F238E27FC236}">
                <a16:creationId xmlns:a16="http://schemas.microsoft.com/office/drawing/2014/main" id="{D14FE3FB-D1F7-4B05-B327-82AAF11BC40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4087621"/>
            <a:ext cx="2743200" cy="1055570"/>
          </a:xfrm>
          <a:prstGeom prst="rect">
            <a:avLst/>
          </a:prstGeom>
        </p:spPr>
      </p:pic>
      <p:pic>
        <p:nvPicPr>
          <p:cNvPr id="12" name="Picture 11">
            <a:extLst>
              <a:ext uri="{FF2B5EF4-FFF2-40B4-BE49-F238E27FC236}">
                <a16:creationId xmlns:a16="http://schemas.microsoft.com/office/drawing/2014/main" id="{A5A4A639-3E04-4F28-985E-2A60A98E3C1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698504" y="4787511"/>
            <a:ext cx="1445496" cy="355989"/>
          </a:xfrm>
          <a:prstGeom prst="rect">
            <a:avLst/>
          </a:prstGeom>
        </p:spPr>
      </p:pic>
    </p:spTree>
    <p:extLst>
      <p:ext uri="{BB962C8B-B14F-4D97-AF65-F5344CB8AC3E}">
        <p14:creationId xmlns:p14="http://schemas.microsoft.com/office/powerpoint/2010/main" val="3220164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ext ">
    <p:spTree>
      <p:nvGrpSpPr>
        <p:cNvPr id="1" name=""/>
        <p:cNvGrpSpPr/>
        <p:nvPr/>
      </p:nvGrpSpPr>
      <p:grpSpPr>
        <a:xfrm>
          <a:off x="0" y="0"/>
          <a:ext cx="0" cy="0"/>
          <a:chOff x="0" y="0"/>
          <a:chExt cx="0" cy="0"/>
        </a:xfrm>
      </p:grpSpPr>
      <p:sp>
        <p:nvSpPr>
          <p:cNvPr id="2" name="Title 1"/>
          <p:cNvSpPr>
            <a:spLocks noGrp="1"/>
          </p:cNvSpPr>
          <p:nvPr>
            <p:ph type="title"/>
          </p:nvPr>
        </p:nvSpPr>
        <p:spPr>
          <a:xfrm>
            <a:off x="252912" y="118427"/>
            <a:ext cx="8619626" cy="864064"/>
          </a:xfrm>
        </p:spPr>
        <p:txBody>
          <a:bodyPr anchor="t">
            <a:noAutofit/>
          </a:bodyPr>
          <a:lstStyle>
            <a:lvl1pPr algn="l">
              <a:defRPr sz="3200" baseline="0">
                <a:latin typeface="Calibri Light" panose="020F03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2912" y="1200151"/>
            <a:ext cx="8619626" cy="3394472"/>
          </a:xfrm>
        </p:spPr>
        <p:txBody>
          <a:bodyPr>
            <a:noAutofit/>
          </a:bodyPr>
          <a:lstStyle>
            <a:lvl1pPr marL="174625" indent="-174625">
              <a:spcBef>
                <a:spcPts val="0"/>
              </a:spcBef>
              <a:buClr>
                <a:schemeClr val="tx2"/>
              </a:buClr>
              <a:defRPr sz="2000" baseline="0"/>
            </a:lvl1pPr>
            <a:lvl2pPr marL="631825" indent="-174625">
              <a:spcBef>
                <a:spcPts val="0"/>
              </a:spcBef>
              <a:buClr>
                <a:schemeClr val="tx2"/>
              </a:buClr>
              <a:defRPr sz="2000"/>
            </a:lvl2pPr>
            <a:lvl3pPr marL="1089025" indent="-174625">
              <a:spcBef>
                <a:spcPts val="0"/>
              </a:spcBef>
              <a:buClr>
                <a:schemeClr val="tx2"/>
              </a:buClr>
              <a:defRPr sz="2000"/>
            </a:lvl3pPr>
            <a:lvl4pPr marL="1546225" indent="-174625">
              <a:spcBef>
                <a:spcPts val="0"/>
              </a:spcBef>
              <a:buClr>
                <a:schemeClr val="tx2"/>
              </a:buClr>
              <a:defRPr sz="2000"/>
            </a:lvl4pPr>
            <a:lvl5pPr marL="2003425" indent="-174625">
              <a:spcBef>
                <a:spcPts val="0"/>
              </a:spcBef>
              <a:buClr>
                <a:schemeClr val="tx2"/>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868" y="4889962"/>
            <a:ext cx="1031131" cy="253537"/>
          </a:xfrm>
          <a:prstGeom prst="rect">
            <a:avLst/>
          </a:prstGeom>
        </p:spPr>
      </p:pic>
      <p:sp>
        <p:nvSpPr>
          <p:cNvPr id="8" name="Footer Placeholder 4"/>
          <p:cNvSpPr>
            <a:spLocks noGrp="1"/>
          </p:cNvSpPr>
          <p:nvPr>
            <p:ph type="ftr" sz="quarter" idx="3"/>
          </p:nvPr>
        </p:nvSpPr>
        <p:spPr>
          <a:xfrm>
            <a:off x="906287" y="4747807"/>
            <a:ext cx="2895600" cy="273844"/>
          </a:xfrm>
          <a:prstGeom prst="rect">
            <a:avLst/>
          </a:prstGeom>
        </p:spPr>
        <p:txBody>
          <a:bodyPr/>
          <a:lstStyle>
            <a:lvl1pPr algn="l">
              <a:defRPr sz="1000">
                <a:solidFill>
                  <a:schemeClr val="tx2"/>
                </a:solidFill>
              </a:defRPr>
            </a:lvl1pPr>
          </a:lstStyle>
          <a:p>
            <a:endParaRPr lang="en-US" dirty="0"/>
          </a:p>
        </p:txBody>
      </p:sp>
      <p:sp>
        <p:nvSpPr>
          <p:cNvPr id="11" name="TextBox 10">
            <a:extLst>
              <a:ext uri="{FF2B5EF4-FFF2-40B4-BE49-F238E27FC236}">
                <a16:creationId xmlns:a16="http://schemas.microsoft.com/office/drawing/2014/main" id="{4FFC7C4B-C28F-4296-B573-B911A9C15676}"/>
              </a:ext>
            </a:extLst>
          </p:cNvPr>
          <p:cNvSpPr txBox="1"/>
          <p:nvPr userDrawn="1"/>
        </p:nvSpPr>
        <p:spPr>
          <a:xfrm>
            <a:off x="252911" y="4747806"/>
            <a:ext cx="513382" cy="274320"/>
          </a:xfrm>
          <a:prstGeom prst="rect">
            <a:avLst/>
          </a:prstGeom>
          <a:noFill/>
        </p:spPr>
        <p:txBody>
          <a:bodyPr wrap="square" rtlCol="0">
            <a:spAutoFit/>
          </a:bodyPr>
          <a:lstStyle/>
          <a:p>
            <a:fld id="{451E0CEE-9D0C-4C5B-8D2C-2BBAA287495F}" type="slidenum">
              <a:rPr lang="en-US" sz="1000" smtClean="0">
                <a:solidFill>
                  <a:srgbClr val="43B02A"/>
                </a:solidFill>
              </a:rPr>
              <a:t>‹#›</a:t>
            </a:fld>
            <a:endParaRPr lang="en-US" sz="1000" dirty="0">
              <a:solidFill>
                <a:srgbClr val="43B02A"/>
              </a:solidFill>
            </a:endParaRPr>
          </a:p>
        </p:txBody>
      </p:sp>
      <p:pic>
        <p:nvPicPr>
          <p:cNvPr id="9" name="Picture 8">
            <a:extLst>
              <a:ext uri="{FF2B5EF4-FFF2-40B4-BE49-F238E27FC236}">
                <a16:creationId xmlns:a16="http://schemas.microsoft.com/office/drawing/2014/main" id="{5087A9B6-866C-47EF-ACD2-08E78C4B3C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6200" y="4787511"/>
            <a:ext cx="1447800" cy="355989"/>
          </a:xfrm>
          <a:prstGeom prst="rect">
            <a:avLst/>
          </a:prstGeom>
        </p:spPr>
      </p:pic>
    </p:spTree>
    <p:extLst>
      <p:ext uri="{BB962C8B-B14F-4D97-AF65-F5344CB8AC3E}">
        <p14:creationId xmlns:p14="http://schemas.microsoft.com/office/powerpoint/2010/main" val="2795416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Alternative">
    <p:bg>
      <p:bgPr>
        <a:solidFill>
          <a:schemeClr val="tx2"/>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87312"/>
            <a:ext cx="2743200" cy="1056188"/>
          </a:xfrm>
          <a:prstGeom prst="rect">
            <a:avLst/>
          </a:prstGeom>
        </p:spPr>
      </p:pic>
      <p:sp>
        <p:nvSpPr>
          <p:cNvPr id="11" name="Title 1"/>
          <p:cNvSpPr>
            <a:spLocks noGrp="1"/>
          </p:cNvSpPr>
          <p:nvPr>
            <p:ph type="ctrTitle"/>
          </p:nvPr>
        </p:nvSpPr>
        <p:spPr>
          <a:xfrm>
            <a:off x="228599" y="134958"/>
            <a:ext cx="6434847" cy="2133600"/>
          </a:xfrm>
        </p:spPr>
        <p:txBody>
          <a:bodyPr anchor="t">
            <a:noAutofit/>
          </a:bodyPr>
          <a:lstStyle>
            <a:lvl1pPr algn="l">
              <a:lnSpc>
                <a:spcPts val="6000"/>
              </a:lnSpc>
              <a:defRPr sz="6000" baseline="0">
                <a:solidFill>
                  <a:schemeClr val="bg1"/>
                </a:solidFill>
                <a:latin typeface="Calibri Light" panose="020F0302020204030204" pitchFamily="34" charset="0"/>
              </a:defRPr>
            </a:lvl1pPr>
          </a:lstStyle>
          <a:p>
            <a:r>
              <a:rPr lang="en-US"/>
              <a:t>Click to edit Master title style</a:t>
            </a:r>
            <a:endParaRPr lang="en-US" dirty="0"/>
          </a:p>
        </p:txBody>
      </p:sp>
      <p:sp>
        <p:nvSpPr>
          <p:cNvPr id="13" name="Subtitle 2"/>
          <p:cNvSpPr>
            <a:spLocks noGrp="1"/>
          </p:cNvSpPr>
          <p:nvPr>
            <p:ph type="subTitle" idx="1" hasCustomPrompt="1"/>
          </p:nvPr>
        </p:nvSpPr>
        <p:spPr>
          <a:xfrm>
            <a:off x="256160" y="2571734"/>
            <a:ext cx="6400800" cy="482751"/>
          </a:xfrm>
        </p:spPr>
        <p:txBody>
          <a:bodyPr>
            <a:no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date and/or subtitle</a:t>
            </a:r>
          </a:p>
        </p:txBody>
      </p:sp>
      <p:sp>
        <p:nvSpPr>
          <p:cNvPr id="8" name="Footer Placeholder 4"/>
          <p:cNvSpPr>
            <a:spLocks noGrp="1"/>
          </p:cNvSpPr>
          <p:nvPr>
            <p:ph type="ftr" sz="quarter" idx="11"/>
          </p:nvPr>
        </p:nvSpPr>
        <p:spPr>
          <a:xfrm>
            <a:off x="261856" y="3232706"/>
            <a:ext cx="2895600" cy="273844"/>
          </a:xfrm>
          <a:prstGeom prst="rect">
            <a:avLst/>
          </a:prstGeom>
        </p:spPr>
        <p:txBody>
          <a:bodyPr/>
          <a:lstStyle>
            <a:lvl1pPr>
              <a:defRPr sz="1200">
                <a:solidFill>
                  <a:schemeClr val="bg1"/>
                </a:solidFill>
              </a:defRPr>
            </a:lvl1pPr>
          </a:lstStyle>
          <a:p>
            <a:endParaRPr lang="en-US" dirty="0"/>
          </a:p>
        </p:txBody>
      </p:sp>
      <p:pic>
        <p:nvPicPr>
          <p:cNvPr id="6" name="Picture 5">
            <a:extLst>
              <a:ext uri="{FF2B5EF4-FFF2-40B4-BE49-F238E27FC236}">
                <a16:creationId xmlns:a16="http://schemas.microsoft.com/office/drawing/2014/main" id="{097F3C7B-EE13-4077-A364-9D1259D18F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6650" y="4802726"/>
            <a:ext cx="1444752" cy="161863"/>
          </a:xfrm>
          <a:prstGeom prst="rect">
            <a:avLst/>
          </a:prstGeom>
        </p:spPr>
      </p:pic>
    </p:spTree>
    <p:extLst>
      <p:ext uri="{BB962C8B-B14F-4D97-AF65-F5344CB8AC3E}">
        <p14:creationId xmlns:p14="http://schemas.microsoft.com/office/powerpoint/2010/main" val="3302969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262639" y="1200151"/>
            <a:ext cx="5018973" cy="3394472"/>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573713" y="1200151"/>
            <a:ext cx="3288185" cy="3394472"/>
          </a:xfrm>
        </p:spPr>
        <p:txBody>
          <a:bodyPr>
            <a:normAutofit/>
          </a:bodyPr>
          <a:lstStyle>
            <a:lvl1pPr marL="0" indent="0">
              <a:buNone/>
              <a:defRPr sz="11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appropriate icon below to insert image here</a:t>
            </a:r>
          </a:p>
        </p:txBody>
      </p:sp>
      <p:sp>
        <p:nvSpPr>
          <p:cNvPr id="11" name="Footer Placeholder 4"/>
          <p:cNvSpPr>
            <a:spLocks noGrp="1"/>
          </p:cNvSpPr>
          <p:nvPr>
            <p:ph type="ftr" sz="quarter" idx="3"/>
          </p:nvPr>
        </p:nvSpPr>
        <p:spPr>
          <a:xfrm>
            <a:off x="906287" y="4747807"/>
            <a:ext cx="2895600" cy="273844"/>
          </a:xfrm>
          <a:prstGeom prst="rect">
            <a:avLst/>
          </a:prstGeom>
        </p:spPr>
        <p:txBody>
          <a:bodyPr/>
          <a:lstStyle>
            <a:lvl1pPr algn="l">
              <a:defRPr sz="1000">
                <a:solidFill>
                  <a:schemeClr val="tx2"/>
                </a:solidFill>
              </a:defRPr>
            </a:lvl1pPr>
          </a:lstStyle>
          <a:p>
            <a:endParaRPr lang="en-US" dirty="0"/>
          </a:p>
        </p:txBody>
      </p:sp>
    </p:spTree>
    <p:extLst>
      <p:ext uri="{BB962C8B-B14F-4D97-AF65-F5344CB8AC3E}">
        <p14:creationId xmlns:p14="http://schemas.microsoft.com/office/powerpoint/2010/main" val="2198461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trong graphic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32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360364" y="1200151"/>
            <a:ext cx="8424862" cy="3394472"/>
          </a:xfrm>
        </p:spPr>
        <p:txBody>
          <a:bodyPr>
            <a:normAutofit/>
          </a:bodyPr>
          <a:lstStyle>
            <a:lvl1pPr marL="0" indent="0">
              <a:buNone/>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Footer Placeholder 4"/>
          <p:cNvSpPr>
            <a:spLocks noGrp="1"/>
          </p:cNvSpPr>
          <p:nvPr>
            <p:ph type="ftr" sz="quarter" idx="3"/>
          </p:nvPr>
        </p:nvSpPr>
        <p:spPr>
          <a:xfrm>
            <a:off x="906287" y="4747807"/>
            <a:ext cx="2895600" cy="273844"/>
          </a:xfrm>
          <a:prstGeom prst="rect">
            <a:avLst/>
          </a:prstGeom>
        </p:spPr>
        <p:txBody>
          <a:bodyPr/>
          <a:lstStyle>
            <a:lvl1pPr algn="l">
              <a:defRPr sz="1000">
                <a:solidFill>
                  <a:schemeClr val="tx2"/>
                </a:solidFill>
              </a:defRPr>
            </a:lvl1pPr>
          </a:lstStyle>
          <a:p>
            <a:endParaRPr lang="en-US" dirty="0"/>
          </a:p>
        </p:txBody>
      </p:sp>
    </p:spTree>
    <p:extLst>
      <p:ext uri="{BB962C8B-B14F-4D97-AF65-F5344CB8AC3E}">
        <p14:creationId xmlns:p14="http://schemas.microsoft.com/office/powerpoint/2010/main" val="4064739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1_Section Divi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1650" y="115502"/>
            <a:ext cx="7772400" cy="879365"/>
          </a:xfrm>
        </p:spPr>
        <p:txBody>
          <a:bodyPr anchor="t">
            <a:noAutofit/>
          </a:bodyPr>
          <a:lstStyle>
            <a:lvl1pPr algn="l">
              <a:defRPr sz="6000" b="0" cap="none" baseline="0">
                <a:solidFill>
                  <a:schemeClr val="bg1"/>
                </a:solidFill>
                <a:latin typeface="Calibri Light" panose="020F0302020204030204" pitchFamily="34" charset="0"/>
              </a:defRPr>
            </a:lvl1pPr>
          </a:lstStyle>
          <a:p>
            <a:r>
              <a:rPr lang="en-US" dirty="0"/>
              <a:t>Click to add title</a:t>
            </a:r>
          </a:p>
        </p:txBody>
      </p:sp>
      <p:sp>
        <p:nvSpPr>
          <p:cNvPr id="3" name="Text Placeholder 2"/>
          <p:cNvSpPr>
            <a:spLocks noGrp="1"/>
          </p:cNvSpPr>
          <p:nvPr>
            <p:ph type="body" idx="1" hasCustomPrompt="1"/>
          </p:nvPr>
        </p:nvSpPr>
        <p:spPr>
          <a:xfrm>
            <a:off x="246280" y="858046"/>
            <a:ext cx="7772400" cy="634255"/>
          </a:xfrm>
        </p:spPr>
        <p:txBody>
          <a:bodyPr anchor="t">
            <a:noAutofit/>
          </a:bodyPr>
          <a:lstStyle>
            <a:lvl1pPr marL="0" indent="0">
              <a:buNone/>
              <a:defRPr sz="3600" baseline="0">
                <a:solidFill>
                  <a:schemeClr val="bg1"/>
                </a:solidFill>
                <a:latin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subtitle </a:t>
            </a:r>
          </a:p>
        </p:txBody>
      </p:sp>
    </p:spTree>
    <p:extLst>
      <p:ext uri="{BB962C8B-B14F-4D97-AF65-F5344CB8AC3E}">
        <p14:creationId xmlns:p14="http://schemas.microsoft.com/office/powerpoint/2010/main" val="632870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trong quote or statement">
    <p:bg>
      <p:bgPr>
        <a:solidFill>
          <a:schemeClr val="tx2"/>
        </a:solid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906287" y="4747807"/>
            <a:ext cx="2895600" cy="273844"/>
          </a:xfrm>
          <a:prstGeom prst="rect">
            <a:avLst/>
          </a:prstGeom>
        </p:spPr>
        <p:txBody>
          <a:bodyPr/>
          <a:lstStyle>
            <a:lvl1pPr algn="l">
              <a:defRPr sz="1000">
                <a:solidFill>
                  <a:schemeClr val="tx2"/>
                </a:solidFill>
              </a:defRPr>
            </a:lvl1pPr>
          </a:lstStyle>
          <a:p>
            <a:endParaRPr lang="en-US" dirty="0"/>
          </a:p>
        </p:txBody>
      </p:sp>
      <p:sp>
        <p:nvSpPr>
          <p:cNvPr id="11" name="Slide Number Placeholder 5"/>
          <p:cNvSpPr>
            <a:spLocks noGrp="1"/>
          </p:cNvSpPr>
          <p:nvPr>
            <p:ph type="sldNum" sz="quarter" idx="4"/>
          </p:nvPr>
        </p:nvSpPr>
        <p:spPr>
          <a:xfrm>
            <a:off x="259398" y="4747808"/>
            <a:ext cx="489625" cy="273844"/>
          </a:xfrm>
          <a:prstGeom prst="rect">
            <a:avLst/>
          </a:prstGeom>
        </p:spPr>
        <p:txBody>
          <a:bodyPr/>
          <a:lstStyle>
            <a:lvl1pPr algn="l">
              <a:defRPr sz="1000">
                <a:solidFill>
                  <a:schemeClr val="tx2"/>
                </a:solidFill>
              </a:defRPr>
            </a:lvl1pPr>
          </a:lstStyle>
          <a:p>
            <a:fld id="{B87BD71D-69BE-4AC5-8E30-1F73335219F4}" type="slidenum">
              <a:rPr lang="en-US" smtClean="0"/>
              <a:pPr/>
              <a:t>‹#›</a:t>
            </a:fld>
            <a:endParaRPr lang="en-US"/>
          </a:p>
        </p:txBody>
      </p:sp>
      <p:sp>
        <p:nvSpPr>
          <p:cNvPr id="13" name="Title 1"/>
          <p:cNvSpPr>
            <a:spLocks noGrp="1"/>
          </p:cNvSpPr>
          <p:nvPr>
            <p:ph type="title" hasCustomPrompt="1"/>
          </p:nvPr>
        </p:nvSpPr>
        <p:spPr>
          <a:xfrm>
            <a:off x="1828800" y="285750"/>
            <a:ext cx="5487988" cy="4317999"/>
          </a:xfrm>
        </p:spPr>
        <p:txBody>
          <a:bodyPr anchor="ctr">
            <a:noAutofit/>
          </a:bodyPr>
          <a:lstStyle>
            <a:lvl1pPr algn="l">
              <a:lnSpc>
                <a:spcPct val="80000"/>
              </a:lnSpc>
              <a:defRPr sz="3600">
                <a:solidFill>
                  <a:schemeClr val="bg1"/>
                </a:solidFill>
              </a:defRPr>
            </a:lvl1pPr>
          </a:lstStyle>
          <a:p>
            <a:pPr lvl="0"/>
            <a:r>
              <a:rPr lang="en-US" dirty="0"/>
              <a:t>Click to add strong quote or statement</a:t>
            </a:r>
          </a:p>
        </p:txBody>
      </p:sp>
    </p:spTree>
    <p:extLst>
      <p:ext uri="{BB962C8B-B14F-4D97-AF65-F5344CB8AC3E}">
        <p14:creationId xmlns:p14="http://schemas.microsoft.com/office/powerpoint/2010/main" val="349607397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rong graphic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32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360364" y="1200151"/>
            <a:ext cx="8424862" cy="3394472"/>
          </a:xfrm>
        </p:spPr>
        <p:txBody>
          <a:bodyPr>
            <a:normAutofit/>
          </a:bodyPr>
          <a:lstStyle>
            <a:lvl1pPr marL="0" indent="0">
              <a:buNone/>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Footer Placeholder 4"/>
          <p:cNvSpPr>
            <a:spLocks noGrp="1"/>
          </p:cNvSpPr>
          <p:nvPr>
            <p:ph type="ftr" sz="quarter" idx="3"/>
          </p:nvPr>
        </p:nvSpPr>
        <p:spPr>
          <a:xfrm>
            <a:off x="906287" y="4747807"/>
            <a:ext cx="2895600" cy="273844"/>
          </a:xfrm>
          <a:prstGeom prst="rect">
            <a:avLst/>
          </a:prstGeom>
        </p:spPr>
        <p:txBody>
          <a:bodyPr/>
          <a:lstStyle>
            <a:lvl1pPr algn="l">
              <a:defRPr sz="1000">
                <a:solidFill>
                  <a:schemeClr val="tx2"/>
                </a:solidFill>
              </a:defRPr>
            </a:lvl1pPr>
          </a:lstStyle>
          <a:p>
            <a:endParaRPr lang="en-US" dirty="0"/>
          </a:p>
        </p:txBody>
      </p:sp>
    </p:spTree>
    <p:extLst>
      <p:ext uri="{BB962C8B-B14F-4D97-AF65-F5344CB8AC3E}">
        <p14:creationId xmlns:p14="http://schemas.microsoft.com/office/powerpoint/2010/main" val="4064739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Strong quote or statement">
    <p:bg>
      <p:bgPr>
        <a:solidFill>
          <a:schemeClr val="tx2"/>
        </a:solid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906287" y="4747807"/>
            <a:ext cx="2895600" cy="273844"/>
          </a:xfrm>
          <a:prstGeom prst="rect">
            <a:avLst/>
          </a:prstGeom>
        </p:spPr>
        <p:txBody>
          <a:bodyPr/>
          <a:lstStyle>
            <a:lvl1pPr algn="l">
              <a:defRPr sz="1000">
                <a:solidFill>
                  <a:schemeClr val="tx2"/>
                </a:solidFill>
              </a:defRPr>
            </a:lvl1pPr>
          </a:lstStyle>
          <a:p>
            <a:endParaRPr lang="en-US" dirty="0"/>
          </a:p>
        </p:txBody>
      </p:sp>
      <p:sp>
        <p:nvSpPr>
          <p:cNvPr id="11" name="Slide Number Placeholder 5"/>
          <p:cNvSpPr>
            <a:spLocks noGrp="1"/>
          </p:cNvSpPr>
          <p:nvPr>
            <p:ph type="sldNum" sz="quarter" idx="4"/>
          </p:nvPr>
        </p:nvSpPr>
        <p:spPr>
          <a:xfrm>
            <a:off x="259398" y="4747808"/>
            <a:ext cx="489625" cy="273844"/>
          </a:xfrm>
          <a:prstGeom prst="rect">
            <a:avLst/>
          </a:prstGeom>
        </p:spPr>
        <p:txBody>
          <a:bodyPr/>
          <a:lstStyle>
            <a:lvl1pPr algn="l">
              <a:defRPr sz="1000">
                <a:solidFill>
                  <a:schemeClr val="tx2"/>
                </a:solidFill>
              </a:defRPr>
            </a:lvl1pPr>
          </a:lstStyle>
          <a:p>
            <a:fld id="{B87BD71D-69BE-4AC5-8E30-1F73335219F4}" type="slidenum">
              <a:rPr lang="en-US" smtClean="0"/>
              <a:pPr/>
              <a:t>‹#›</a:t>
            </a:fld>
            <a:endParaRPr lang="en-US"/>
          </a:p>
        </p:txBody>
      </p:sp>
      <p:sp>
        <p:nvSpPr>
          <p:cNvPr id="13" name="Title 1"/>
          <p:cNvSpPr>
            <a:spLocks noGrp="1"/>
          </p:cNvSpPr>
          <p:nvPr>
            <p:ph type="title" hasCustomPrompt="1"/>
          </p:nvPr>
        </p:nvSpPr>
        <p:spPr>
          <a:xfrm>
            <a:off x="1828800" y="285750"/>
            <a:ext cx="5487988" cy="4317999"/>
          </a:xfrm>
        </p:spPr>
        <p:txBody>
          <a:bodyPr anchor="ctr">
            <a:noAutofit/>
          </a:bodyPr>
          <a:lstStyle>
            <a:lvl1pPr algn="l">
              <a:lnSpc>
                <a:spcPct val="100000"/>
              </a:lnSpc>
              <a:defRPr sz="3600">
                <a:solidFill>
                  <a:schemeClr val="bg1"/>
                </a:solidFill>
              </a:defRPr>
            </a:lvl1pPr>
          </a:lstStyle>
          <a:p>
            <a:pPr lvl="0"/>
            <a:r>
              <a:rPr lang="en-US" dirty="0"/>
              <a:t>Click to add strong quote or statement</a:t>
            </a:r>
          </a:p>
        </p:txBody>
      </p:sp>
    </p:spTree>
    <p:extLst>
      <p:ext uri="{BB962C8B-B14F-4D97-AF65-F5344CB8AC3E}">
        <p14:creationId xmlns:p14="http://schemas.microsoft.com/office/powerpoint/2010/main" val="349607397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911" y="118427"/>
            <a:ext cx="8608987" cy="85725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2919" y="1200151"/>
            <a:ext cx="8618707" cy="33944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906287" y="4747806"/>
            <a:ext cx="2895600" cy="273844"/>
          </a:xfrm>
          <a:prstGeom prst="rect">
            <a:avLst/>
          </a:prstGeom>
        </p:spPr>
        <p:txBody>
          <a:bodyPr/>
          <a:lstStyle>
            <a:lvl1pPr algn="l">
              <a:defRPr sz="1000">
                <a:solidFill>
                  <a:schemeClr val="tx2"/>
                </a:solidFill>
              </a:defRPr>
            </a:lvl1pPr>
          </a:lstStyle>
          <a:p>
            <a:endParaRPr lang="en-US" dirty="0"/>
          </a:p>
        </p:txBody>
      </p:sp>
      <p:sp>
        <p:nvSpPr>
          <p:cNvPr id="4" name="TextBox 3">
            <a:extLst>
              <a:ext uri="{FF2B5EF4-FFF2-40B4-BE49-F238E27FC236}">
                <a16:creationId xmlns:a16="http://schemas.microsoft.com/office/drawing/2014/main" id="{0B471BB0-6FA3-4287-8F95-215F13243CA3}"/>
              </a:ext>
            </a:extLst>
          </p:cNvPr>
          <p:cNvSpPr txBox="1"/>
          <p:nvPr userDrawn="1"/>
        </p:nvSpPr>
        <p:spPr>
          <a:xfrm>
            <a:off x="252911" y="4747806"/>
            <a:ext cx="513382" cy="274320"/>
          </a:xfrm>
          <a:prstGeom prst="rect">
            <a:avLst/>
          </a:prstGeom>
          <a:noFill/>
        </p:spPr>
        <p:txBody>
          <a:bodyPr wrap="square" rtlCol="0">
            <a:spAutoFit/>
          </a:bodyPr>
          <a:lstStyle/>
          <a:p>
            <a:fld id="{451E0CEE-9D0C-4C5B-8D2C-2BBAA287495F}" type="slidenum">
              <a:rPr lang="en-US" sz="1000" smtClean="0">
                <a:solidFill>
                  <a:srgbClr val="43B02A"/>
                </a:solidFill>
              </a:rPr>
              <a:t>‹#›</a:t>
            </a:fld>
            <a:endParaRPr lang="en-US" sz="1000" dirty="0">
              <a:solidFill>
                <a:srgbClr val="43B02A"/>
              </a:solidFill>
            </a:endParaRPr>
          </a:p>
        </p:txBody>
      </p:sp>
      <p:pic>
        <p:nvPicPr>
          <p:cNvPr id="8" name="Picture 7">
            <a:extLst>
              <a:ext uri="{FF2B5EF4-FFF2-40B4-BE49-F238E27FC236}">
                <a16:creationId xmlns:a16="http://schemas.microsoft.com/office/drawing/2014/main" id="{505EF37B-DA68-44A7-B21C-331D75BF330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96200" y="4787511"/>
            <a:ext cx="1447800" cy="355989"/>
          </a:xfrm>
          <a:prstGeom prst="rect">
            <a:avLst/>
          </a:prstGeom>
        </p:spPr>
      </p:pic>
    </p:spTree>
    <p:extLst>
      <p:ext uri="{BB962C8B-B14F-4D97-AF65-F5344CB8AC3E}">
        <p14:creationId xmlns:p14="http://schemas.microsoft.com/office/powerpoint/2010/main" val="16342969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63" r:id="rId8"/>
    <p:sldLayoutId id="2147483662" r:id="rId9"/>
    <p:sldLayoutId id="2147483675" r:id="rId10"/>
    <p:sldLayoutId id="2147483681" r:id="rId11"/>
    <p:sldLayoutId id="2147483678" r:id="rId12"/>
  </p:sldLayoutIdLst>
  <p:txStyles>
    <p:titleStyle>
      <a:lvl1pPr algn="l" defTabSz="914400" rtl="0" eaLnBrk="1" latinLnBrk="0" hangingPunct="1">
        <a:spcBef>
          <a:spcPct val="0"/>
        </a:spcBef>
        <a:buNone/>
        <a:defRPr sz="3200" kern="1200">
          <a:solidFill>
            <a:schemeClr val="tx2"/>
          </a:solidFill>
          <a:latin typeface="Calibri Light" panose="020F0302020204030204" pitchFamily="34" charset="0"/>
          <a:ea typeface="+mj-ea"/>
          <a:cs typeface="+mj-cs"/>
        </a:defRPr>
      </a:lvl1pPr>
    </p:titleStyle>
    <p:bodyStyle>
      <a:lvl1pPr marL="1746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1pPr>
      <a:lvl2pPr marL="6318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2pPr>
      <a:lvl3pPr marL="10890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3pPr>
      <a:lvl4pPr marL="15462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4pPr>
      <a:lvl5pPr marL="20034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911" y="118427"/>
            <a:ext cx="8608987" cy="85725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2919" y="1200151"/>
            <a:ext cx="8618707" cy="33944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906287" y="4747806"/>
            <a:ext cx="2895600" cy="273844"/>
          </a:xfrm>
          <a:prstGeom prst="rect">
            <a:avLst/>
          </a:prstGeom>
        </p:spPr>
        <p:txBody>
          <a:bodyPr/>
          <a:lstStyle>
            <a:lvl1pPr algn="l">
              <a:defRPr sz="1000">
                <a:solidFill>
                  <a:schemeClr val="tx2"/>
                </a:solidFill>
              </a:defRPr>
            </a:lvl1pPr>
          </a:lstStyle>
          <a:p>
            <a:endParaRPr lang="en-US" dirty="0"/>
          </a:p>
        </p:txBody>
      </p:sp>
      <p:sp>
        <p:nvSpPr>
          <p:cNvPr id="4" name="TextBox 3">
            <a:extLst>
              <a:ext uri="{FF2B5EF4-FFF2-40B4-BE49-F238E27FC236}">
                <a16:creationId xmlns:a16="http://schemas.microsoft.com/office/drawing/2014/main" id="{0B471BB0-6FA3-4287-8F95-215F13243CA3}"/>
              </a:ext>
            </a:extLst>
          </p:cNvPr>
          <p:cNvSpPr txBox="1"/>
          <p:nvPr userDrawn="1"/>
        </p:nvSpPr>
        <p:spPr>
          <a:xfrm>
            <a:off x="252911" y="4747806"/>
            <a:ext cx="513382" cy="274320"/>
          </a:xfrm>
          <a:prstGeom prst="rect">
            <a:avLst/>
          </a:prstGeom>
          <a:noFill/>
        </p:spPr>
        <p:txBody>
          <a:bodyPr wrap="square" rtlCol="0">
            <a:spAutoFit/>
          </a:bodyPr>
          <a:lstStyle/>
          <a:p>
            <a:fld id="{451E0CEE-9D0C-4C5B-8D2C-2BBAA287495F}" type="slidenum">
              <a:rPr lang="en-US" sz="1000" smtClean="0">
                <a:solidFill>
                  <a:srgbClr val="43B02A"/>
                </a:solidFill>
              </a:rPr>
              <a:t>‹#›</a:t>
            </a:fld>
            <a:endParaRPr lang="en-US" sz="1000" dirty="0">
              <a:solidFill>
                <a:srgbClr val="43B02A"/>
              </a:solidFill>
            </a:endParaRPr>
          </a:p>
        </p:txBody>
      </p:sp>
      <p:pic>
        <p:nvPicPr>
          <p:cNvPr id="9" name="Picture 8">
            <a:extLst>
              <a:ext uri="{FF2B5EF4-FFF2-40B4-BE49-F238E27FC236}">
                <a16:creationId xmlns:a16="http://schemas.microsoft.com/office/drawing/2014/main" id="{8D93C878-4A72-488C-B718-2B2A60B0782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698504" y="4787511"/>
            <a:ext cx="1445496" cy="355989"/>
          </a:xfrm>
          <a:prstGeom prst="rect">
            <a:avLst/>
          </a:prstGeom>
        </p:spPr>
      </p:pic>
    </p:spTree>
    <p:extLst>
      <p:ext uri="{BB962C8B-B14F-4D97-AF65-F5344CB8AC3E}">
        <p14:creationId xmlns:p14="http://schemas.microsoft.com/office/powerpoint/2010/main" val="163429692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spcBef>
          <a:spcPct val="0"/>
        </a:spcBef>
        <a:buNone/>
        <a:defRPr sz="3200" kern="1200">
          <a:solidFill>
            <a:schemeClr val="tx2"/>
          </a:solidFill>
          <a:latin typeface="Calibri Light" panose="020F0302020204030204" pitchFamily="34" charset="0"/>
          <a:ea typeface="+mj-ea"/>
          <a:cs typeface="+mj-cs"/>
        </a:defRPr>
      </a:lvl1pPr>
    </p:titleStyle>
    <p:bodyStyle>
      <a:lvl1pPr marL="1746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1pPr>
      <a:lvl2pPr marL="6318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2pPr>
      <a:lvl3pPr marL="10890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3pPr>
      <a:lvl4pPr marL="15462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4pPr>
      <a:lvl5pPr marL="20034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hyperlink" Target="https://deltadentalnj.my.salesforce.com/sfc/p/#E0000000Jfja/a/8a000000QDl1/gWqSVVzIOyVYfmESCWduUFM8utd4nLHGDfz5ltSQ6Gk" TargetMode="External"/><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hyperlink" Target="https://www.brainshark.com/1/player/deltadentalnj?pi=zHUzJO0SnzbdAvz0&amp;r3f1=&amp;fb=0" TargetMode="External"/><Relationship Id="rId5" Type="http://schemas.openxmlformats.org/officeDocument/2006/relationships/hyperlink" Target="https://www.deltadentalct.com/tools-and-resources/find-a-dentist" TargetMode="External"/><Relationship Id="rId4" Type="http://schemas.openxmlformats.org/officeDocument/2006/relationships/hyperlink" Target="https://www.deltadentalct.com/" TargetMode="External"/><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hyperlink" Target="https://www.deltadentalct.com/tools-and-resources/virtual-visits" TargetMode="External"/><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hyperlink" Target="http://www.deltadentalct.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hyperlink" Target="https://gradprofdenteye.yale.edu/"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www.deltadentalnj.com/"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deltadentalct.com/tools-and-resources/find-a-dentist"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4213" y="1600407"/>
            <a:ext cx="1706079" cy="859516"/>
          </a:xfrm>
        </p:spPr>
        <p:txBody>
          <a:bodyPr/>
          <a:lstStyle/>
          <a:p>
            <a:r>
              <a:rPr lang="en-US" sz="1800" dirty="0"/>
              <a:t>August 17, 2023</a:t>
            </a:r>
          </a:p>
          <a:p>
            <a:r>
              <a:rPr lang="en-US" dirty="0"/>
              <a:t>1pm Webinar</a:t>
            </a:r>
            <a:r>
              <a:rPr lang="en-US" sz="1800" dirty="0"/>
              <a:t> </a:t>
            </a:r>
          </a:p>
          <a:p>
            <a:endParaRPr lang="en-US" dirty="0">
              <a:highlight>
                <a:srgbClr val="FFFF00"/>
              </a:highlight>
            </a:endParaRPr>
          </a:p>
        </p:txBody>
      </p:sp>
      <p:sp>
        <p:nvSpPr>
          <p:cNvPr id="4" name="Text Placeholder 3"/>
          <p:cNvSpPr>
            <a:spLocks noGrp="1"/>
          </p:cNvSpPr>
          <p:nvPr>
            <p:ph type="body" idx="12"/>
          </p:nvPr>
        </p:nvSpPr>
        <p:spPr>
          <a:xfrm>
            <a:off x="97970" y="821613"/>
            <a:ext cx="7772400" cy="1594031"/>
          </a:xfrm>
        </p:spPr>
        <p:txBody>
          <a:bodyPr/>
          <a:lstStyle/>
          <a:p>
            <a:r>
              <a:rPr lang="en-US" sz="3200" dirty="0"/>
              <a:t>Your 2023 Delta Dental Plans</a:t>
            </a:r>
          </a:p>
        </p:txBody>
      </p:sp>
      <p:grpSp>
        <p:nvGrpSpPr>
          <p:cNvPr id="10" name="Group 9">
            <a:extLst>
              <a:ext uri="{FF2B5EF4-FFF2-40B4-BE49-F238E27FC236}">
                <a16:creationId xmlns:a16="http://schemas.microsoft.com/office/drawing/2014/main" id="{F75E676A-99AC-4A46-95A5-894098F3D5F0}"/>
              </a:ext>
            </a:extLst>
          </p:cNvPr>
          <p:cNvGrpSpPr/>
          <p:nvPr/>
        </p:nvGrpSpPr>
        <p:grpSpPr>
          <a:xfrm>
            <a:off x="3607783" y="1600407"/>
            <a:ext cx="4503165" cy="2992518"/>
            <a:chOff x="3966887" y="1636393"/>
            <a:chExt cx="4503165" cy="2992518"/>
          </a:xfrm>
        </p:grpSpPr>
        <p:pic>
          <p:nvPicPr>
            <p:cNvPr id="11" name="Picture 10" descr="A person and a child on a bed&#10;&#10;Description automatically generated with low confidence">
              <a:extLst>
                <a:ext uri="{FF2B5EF4-FFF2-40B4-BE49-F238E27FC236}">
                  <a16:creationId xmlns:a16="http://schemas.microsoft.com/office/drawing/2014/main" id="{417A76AB-3594-4BA6-9672-981C82FFE7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6955" y="1639592"/>
              <a:ext cx="2252499" cy="15016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A picture containing person, sky, water, outdoor&#10;&#10;Description automatically generated">
              <a:extLst>
                <a:ext uri="{FF2B5EF4-FFF2-40B4-BE49-F238E27FC236}">
                  <a16:creationId xmlns:a16="http://schemas.microsoft.com/office/drawing/2014/main" id="{253518EE-2E32-43A9-BC55-6CAD0CA4F4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6895" y="1636393"/>
              <a:ext cx="2253157" cy="15016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descr="A person holding a baby&#10;&#10;Description automatically generated with medium confidence">
              <a:extLst>
                <a:ext uri="{FF2B5EF4-FFF2-40B4-BE49-F238E27FC236}">
                  <a16:creationId xmlns:a16="http://schemas.microsoft.com/office/drawing/2014/main" id="{8FF2CEAC-4EB5-4008-8365-E214FEA6CA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9386" y="3127943"/>
              <a:ext cx="2237348" cy="14911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descr="A group of people sitting on chairs outside&#10;&#10;Description automatically generated with low confidence">
              <a:extLst>
                <a:ext uri="{FF2B5EF4-FFF2-40B4-BE49-F238E27FC236}">
                  <a16:creationId xmlns:a16="http://schemas.microsoft.com/office/drawing/2014/main" id="{4EC7FDF4-A218-4589-A164-FA3E657A66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6887" y="3127245"/>
              <a:ext cx="2252499" cy="15016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8" name="Title 1">
            <a:extLst>
              <a:ext uri="{FF2B5EF4-FFF2-40B4-BE49-F238E27FC236}">
                <a16:creationId xmlns:a16="http://schemas.microsoft.com/office/drawing/2014/main" id="{B17B7CDE-0E17-E3E4-8904-A6EABC8CA222}"/>
              </a:ext>
            </a:extLst>
          </p:cNvPr>
          <p:cNvSpPr>
            <a:spLocks noGrp="1"/>
          </p:cNvSpPr>
          <p:nvPr>
            <p:ph type="ctrTitle"/>
          </p:nvPr>
        </p:nvSpPr>
        <p:spPr>
          <a:xfrm>
            <a:off x="228599" y="134958"/>
            <a:ext cx="7801709" cy="802888"/>
          </a:xfrm>
        </p:spPr>
        <p:txBody>
          <a:bodyPr/>
          <a:lstStyle/>
          <a:p>
            <a:pPr algn="ctr"/>
            <a:r>
              <a:rPr lang="en-US" sz="4000" dirty="0">
                <a:solidFill>
                  <a:schemeClr val="tx2">
                    <a:lumMod val="75000"/>
                  </a:schemeClr>
                </a:solidFill>
              </a:rPr>
              <a:t>Yale Graduate Students</a:t>
            </a:r>
            <a:br>
              <a:rPr lang="en-US" sz="3600" dirty="0">
                <a:highlight>
                  <a:srgbClr val="FFFF00"/>
                </a:highlight>
              </a:rPr>
            </a:br>
            <a:br>
              <a:rPr lang="en-US" sz="1400" dirty="0">
                <a:latin typeface="Calibri Light" panose="020F0302020204030204" pitchFamily="34" charset="0"/>
                <a:cs typeface="Calibri Light" panose="020F0302020204030204" pitchFamily="34" charset="0"/>
              </a:rPr>
            </a:br>
            <a:endParaRPr lang="en-US" sz="1400" dirty="0">
              <a:highlight>
                <a:srgbClr val="FFFF00"/>
              </a:highlight>
            </a:endParaRPr>
          </a:p>
        </p:txBody>
      </p:sp>
    </p:spTree>
    <p:extLst>
      <p:ext uri="{BB962C8B-B14F-4D97-AF65-F5344CB8AC3E}">
        <p14:creationId xmlns:p14="http://schemas.microsoft.com/office/powerpoint/2010/main" val="2469980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aptop2.psd"/>
          <p:cNvPicPr>
            <a:picLocks noChangeAspect="1"/>
          </p:cNvPicPr>
          <p:nvPr/>
        </p:nvPicPr>
        <p:blipFill rotWithShape="1">
          <a:blip r:embed="rId3" cstate="print">
            <a:extLst>
              <a:ext uri="{28A0092B-C50C-407E-A947-70E740481C1C}">
                <a14:useLocalDpi xmlns:a14="http://schemas.microsoft.com/office/drawing/2010/main" val="0"/>
              </a:ext>
            </a:extLst>
          </a:blip>
          <a:srcRect t="16555" b="25585"/>
          <a:stretch/>
        </p:blipFill>
        <p:spPr>
          <a:xfrm>
            <a:off x="5798287" y="2943604"/>
            <a:ext cx="3137575" cy="1740328"/>
          </a:xfrm>
          <a:prstGeom prst="rect">
            <a:avLst/>
          </a:prstGeom>
        </p:spPr>
      </p:pic>
      <p:sp>
        <p:nvSpPr>
          <p:cNvPr id="2" name="Title 1"/>
          <p:cNvSpPr>
            <a:spLocks noGrp="1"/>
          </p:cNvSpPr>
          <p:nvPr>
            <p:ph type="title"/>
          </p:nvPr>
        </p:nvSpPr>
        <p:spPr>
          <a:xfrm>
            <a:off x="252916" y="118427"/>
            <a:ext cx="3678338" cy="857250"/>
          </a:xfrm>
        </p:spPr>
        <p:txBody>
          <a:bodyPr/>
          <a:lstStyle/>
          <a:p>
            <a:r>
              <a:rPr lang="en-US" dirty="0"/>
              <a:t>Delta Dental Website</a:t>
            </a:r>
            <a:endParaRPr lang="en-US" dirty="0">
              <a:solidFill>
                <a:srgbClr val="FF0000"/>
              </a:solidFill>
              <a:highlight>
                <a:srgbClr val="FFFF00"/>
              </a:highlight>
            </a:endParaRPr>
          </a:p>
        </p:txBody>
      </p:sp>
      <p:sp>
        <p:nvSpPr>
          <p:cNvPr id="9" name="Content Placeholder 3"/>
          <p:cNvSpPr txBox="1">
            <a:spLocks/>
          </p:cNvSpPr>
          <p:nvPr/>
        </p:nvSpPr>
        <p:spPr>
          <a:xfrm>
            <a:off x="178954" y="921126"/>
            <a:ext cx="2967524" cy="3321421"/>
          </a:xfrm>
          <a:prstGeom prst="rect">
            <a:avLst/>
          </a:prstGeom>
        </p:spPr>
        <p:txBody>
          <a:bodyPr/>
          <a:lstStyle/>
          <a:p>
            <a:pPr marL="274320" marR="0" lvl="0" indent="-241300" algn="l" defTabSz="914400" rtl="0" eaLnBrk="1" fontAlgn="auto" latinLnBrk="0" hangingPunct="1">
              <a:lnSpc>
                <a:spcPct val="90000"/>
              </a:lnSpc>
              <a:spcBef>
                <a:spcPts val="500"/>
              </a:spcBef>
              <a:spcAft>
                <a:spcPts val="600"/>
              </a:spcAft>
              <a:buClr>
                <a:srgbClr val="4CA24A"/>
              </a:buClr>
              <a:buSzPct val="100000"/>
              <a:buFont typeface="Arial" panose="020B0604020202020204" pitchFamily="34" charset="0"/>
              <a:buChar char="•"/>
              <a:tabLst/>
              <a:defRPr/>
            </a:pPr>
            <a:r>
              <a:rPr lang="en-US" dirty="0">
                <a:solidFill>
                  <a:schemeClr val="tx1">
                    <a:lumMod val="75000"/>
                    <a:lumOff val="25000"/>
                  </a:schemeClr>
                </a:solidFill>
                <a:latin typeface="Calibri Light" panose="020F0302020204030204" pitchFamily="34" charset="0"/>
                <a:cs typeface="Calibri Light" panose="020F0302020204030204" pitchFamily="34" charset="0"/>
              </a:rPr>
              <a:t>Register and log into your </a:t>
            </a:r>
            <a:r>
              <a:rPr lang="en-US" i="1" dirty="0">
                <a:solidFill>
                  <a:schemeClr val="tx1">
                    <a:lumMod val="75000"/>
                    <a:lumOff val="25000"/>
                  </a:schemeClr>
                </a:solidFill>
                <a:latin typeface="Calibri Light" panose="020F0302020204030204" pitchFamily="34" charset="0"/>
                <a:cs typeface="Calibri Light" panose="020F0302020204030204" pitchFamily="34" charset="0"/>
              </a:rPr>
              <a:t>My Smile® </a:t>
            </a:r>
            <a:r>
              <a:rPr lang="en-US" dirty="0">
                <a:solidFill>
                  <a:schemeClr val="tx1">
                    <a:lumMod val="75000"/>
                    <a:lumOff val="25000"/>
                  </a:schemeClr>
                </a:solidFill>
                <a:latin typeface="Calibri Light" panose="020F0302020204030204" pitchFamily="34" charset="0"/>
                <a:cs typeface="Calibri Light" panose="020F0302020204030204" pitchFamily="34" charset="0"/>
              </a:rPr>
              <a:t>account at </a:t>
            </a:r>
            <a:r>
              <a:rPr lang="en-US" b="1" dirty="0">
                <a:solidFill>
                  <a:srgbClr val="43B02A"/>
                </a:solidFill>
                <a:latin typeface="Calibri Light" panose="020F0302020204030204" pitchFamily="34" charset="0"/>
                <a:cs typeface="Calibri Light" panose="020F0302020204030204" pitchFamily="34" charset="0"/>
                <a:hlinkClick r:id="rId4"/>
              </a:rPr>
              <a:t>DeltaDentalCT.com </a:t>
            </a:r>
            <a:r>
              <a:rPr lang="en-US" dirty="0">
                <a:solidFill>
                  <a:schemeClr val="tx1">
                    <a:lumMod val="75000"/>
                    <a:lumOff val="25000"/>
                  </a:schemeClr>
                </a:solidFill>
                <a:latin typeface="Calibri Light" panose="020F0302020204030204" pitchFamily="34" charset="0"/>
                <a:cs typeface="Calibri Light" panose="020F0302020204030204" pitchFamily="34" charset="0"/>
              </a:rPr>
              <a:t>to access your dental benefits information</a:t>
            </a:r>
          </a:p>
          <a:p>
            <a:pPr marL="274320" marR="0" lvl="0" indent="-241300" algn="l" defTabSz="914400" rtl="0" eaLnBrk="1" fontAlgn="auto" latinLnBrk="0" hangingPunct="1">
              <a:lnSpc>
                <a:spcPct val="90000"/>
              </a:lnSpc>
              <a:spcBef>
                <a:spcPts val="500"/>
              </a:spcBef>
              <a:spcAft>
                <a:spcPts val="600"/>
              </a:spcAft>
              <a:buClr>
                <a:srgbClr val="4CA24A"/>
              </a:buClr>
              <a:buSzPct val="100000"/>
              <a:buFont typeface="Arial" panose="020B0604020202020204" pitchFamily="34" charset="0"/>
              <a:buChar char="•"/>
              <a:tabLst/>
              <a:defRPr/>
            </a:pPr>
            <a:r>
              <a:rPr lang="en-US" dirty="0">
                <a:solidFill>
                  <a:schemeClr val="tx1">
                    <a:lumMod val="75000"/>
                    <a:lumOff val="25000"/>
                  </a:schemeClr>
                </a:solidFill>
                <a:latin typeface="Calibri Light" panose="020F0302020204030204" pitchFamily="34" charset="0"/>
                <a:cs typeface="Calibri Light" panose="020F0302020204030204" pitchFamily="34" charset="0"/>
              </a:rPr>
              <a:t>Use the same log in information to access your dental benefits information in the Delta Dental App</a:t>
            </a:r>
          </a:p>
          <a:p>
            <a:pPr marL="274320" marR="0" lvl="0" indent="-241300" algn="l" defTabSz="914400" rtl="0" eaLnBrk="1" fontAlgn="auto" latinLnBrk="0" hangingPunct="1">
              <a:lnSpc>
                <a:spcPct val="90000"/>
              </a:lnSpc>
              <a:spcBef>
                <a:spcPts val="500"/>
              </a:spcBef>
              <a:spcAft>
                <a:spcPts val="600"/>
              </a:spcAft>
              <a:buClr>
                <a:srgbClr val="4CA24A"/>
              </a:buClr>
              <a:buSzPct val="100000"/>
              <a:buFont typeface="Arial" panose="020B0604020202020204" pitchFamily="34" charset="0"/>
              <a:buChar char="•"/>
              <a:tabLst/>
              <a:defRPr/>
            </a:pPr>
            <a:r>
              <a:rPr lang="en-US" dirty="0">
                <a:solidFill>
                  <a:schemeClr val="tx1">
                    <a:lumMod val="75000"/>
                    <a:lumOff val="25000"/>
                  </a:schemeClr>
                </a:solidFill>
                <a:latin typeface="Calibri Light" panose="020F0302020204030204" pitchFamily="34" charset="0"/>
                <a:cs typeface="Calibri Light" panose="020F0302020204030204" pitchFamily="34" charset="0"/>
                <a:hlinkClick r:id="rId5"/>
              </a:rPr>
              <a:t>Need a dentist? </a:t>
            </a:r>
            <a:r>
              <a:rPr lang="en-US" dirty="0">
                <a:solidFill>
                  <a:schemeClr val="tx1">
                    <a:lumMod val="75000"/>
                    <a:lumOff val="25000"/>
                  </a:schemeClr>
                </a:solidFill>
                <a:latin typeface="Calibri Light" panose="020F0302020204030204" pitchFamily="34" charset="0"/>
                <a:cs typeface="Calibri Light" panose="020F0302020204030204" pitchFamily="34" charset="0"/>
              </a:rPr>
              <a:t>Click our ‘Find a Dentist’ to search for a dentist near you</a:t>
            </a:r>
          </a:p>
          <a:p>
            <a:pPr marL="274320" marR="0" lvl="0" indent="-241300" algn="l" defTabSz="914400" rtl="0" eaLnBrk="1" fontAlgn="auto" latinLnBrk="0" hangingPunct="1">
              <a:lnSpc>
                <a:spcPct val="90000"/>
              </a:lnSpc>
              <a:spcBef>
                <a:spcPts val="500"/>
              </a:spcBef>
              <a:spcAft>
                <a:spcPts val="600"/>
              </a:spcAft>
              <a:buClr>
                <a:srgbClr val="4CA24A"/>
              </a:buClr>
              <a:buSzPct val="100000"/>
              <a:tabLst/>
              <a:defRPr/>
            </a:pPr>
            <a:endParaRPr kumimoji="0" lang="en-US" sz="2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13" name="TextBox 12">
            <a:extLst>
              <a:ext uri="{FF2B5EF4-FFF2-40B4-BE49-F238E27FC236}">
                <a16:creationId xmlns:a16="http://schemas.microsoft.com/office/drawing/2014/main" id="{21123FDF-6E04-4D74-A57B-EF08A7BDC86F}"/>
              </a:ext>
            </a:extLst>
          </p:cNvPr>
          <p:cNvSpPr txBox="1"/>
          <p:nvPr/>
        </p:nvSpPr>
        <p:spPr>
          <a:xfrm>
            <a:off x="6221566" y="2297273"/>
            <a:ext cx="2286000" cy="646331"/>
          </a:xfrm>
          <a:prstGeom prst="rect">
            <a:avLst/>
          </a:prstGeom>
          <a:noFill/>
        </p:spPr>
        <p:txBody>
          <a:bodyPr wrap="square" rtlCol="0">
            <a:spAutoFit/>
          </a:bodyPr>
          <a:lstStyle/>
          <a:p>
            <a:pPr algn="ctr"/>
            <a:r>
              <a:rPr lang="en-US" b="1" dirty="0">
                <a:solidFill>
                  <a:schemeClr val="accent1"/>
                </a:solidFill>
              </a:rPr>
              <a:t>Having trouble?</a:t>
            </a:r>
          </a:p>
          <a:p>
            <a:pPr algn="ctr"/>
            <a:r>
              <a:rPr lang="en-US" b="1" dirty="0">
                <a:solidFill>
                  <a:schemeClr val="accent1"/>
                </a:solidFill>
              </a:rPr>
              <a:t>Watch this!</a:t>
            </a:r>
          </a:p>
        </p:txBody>
      </p:sp>
      <p:sp>
        <p:nvSpPr>
          <p:cNvPr id="15" name="TextBox 14">
            <a:extLst>
              <a:ext uri="{FF2B5EF4-FFF2-40B4-BE49-F238E27FC236}">
                <a16:creationId xmlns:a16="http://schemas.microsoft.com/office/drawing/2014/main" id="{E31013F0-2627-43E9-B1A7-5503C051B1D2}"/>
              </a:ext>
            </a:extLst>
          </p:cNvPr>
          <p:cNvSpPr txBox="1"/>
          <p:nvPr/>
        </p:nvSpPr>
        <p:spPr>
          <a:xfrm>
            <a:off x="3608918" y="2469475"/>
            <a:ext cx="2286000" cy="646331"/>
          </a:xfrm>
          <a:prstGeom prst="rect">
            <a:avLst/>
          </a:prstGeom>
          <a:noFill/>
        </p:spPr>
        <p:txBody>
          <a:bodyPr wrap="square" rtlCol="0">
            <a:spAutoFit/>
          </a:bodyPr>
          <a:lstStyle/>
          <a:p>
            <a:pPr algn="ctr"/>
            <a:r>
              <a:rPr lang="en-US" b="1" dirty="0">
                <a:solidFill>
                  <a:srgbClr val="00ACC9"/>
                </a:solidFill>
              </a:rPr>
              <a:t>Step-by-Step</a:t>
            </a:r>
          </a:p>
          <a:p>
            <a:pPr algn="ctr"/>
            <a:r>
              <a:rPr lang="en-US" b="1" dirty="0">
                <a:solidFill>
                  <a:srgbClr val="00ACC9"/>
                </a:solidFill>
              </a:rPr>
              <a:t>Website Registration</a:t>
            </a:r>
          </a:p>
        </p:txBody>
      </p:sp>
      <p:pic>
        <p:nvPicPr>
          <p:cNvPr id="7" name="Picture 6">
            <a:hlinkClick r:id="rId6"/>
            <a:extLst>
              <a:ext uri="{FF2B5EF4-FFF2-40B4-BE49-F238E27FC236}">
                <a16:creationId xmlns:a16="http://schemas.microsoft.com/office/drawing/2014/main" id="{E4DA477B-87EC-4CF7-B60C-A6689EBE72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3163" y="3138239"/>
            <a:ext cx="2076586" cy="1246348"/>
          </a:xfrm>
          <a:prstGeom prst="rect">
            <a:avLst/>
          </a:prstGeom>
        </p:spPr>
      </p:pic>
      <p:pic>
        <p:nvPicPr>
          <p:cNvPr id="4" name="Picture 3">
            <a:hlinkClick r:id="rId8"/>
            <a:extLst>
              <a:ext uri="{FF2B5EF4-FFF2-40B4-BE49-F238E27FC236}">
                <a16:creationId xmlns:a16="http://schemas.microsoft.com/office/drawing/2014/main" id="{D6062A21-9828-78CA-EFD2-A9B187DFE2EB}"/>
              </a:ext>
            </a:extLst>
          </p:cNvPr>
          <p:cNvPicPr>
            <a:picLocks noChangeAspect="1"/>
          </p:cNvPicPr>
          <p:nvPr/>
        </p:nvPicPr>
        <p:blipFill>
          <a:blip r:embed="rId9"/>
          <a:stretch>
            <a:fillRect/>
          </a:stretch>
        </p:blipFill>
        <p:spPr>
          <a:xfrm>
            <a:off x="4155296" y="758258"/>
            <a:ext cx="1193245" cy="153901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1189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B412F4-79A2-4764-B8D6-D9F0C6F19DF7}"/>
              </a:ext>
            </a:extLst>
          </p:cNvPr>
          <p:cNvSpPr txBox="1">
            <a:spLocks/>
          </p:cNvSpPr>
          <p:nvPr/>
        </p:nvSpPr>
        <p:spPr>
          <a:xfrm>
            <a:off x="461088" y="1370643"/>
            <a:ext cx="3595523" cy="2691581"/>
          </a:xfrm>
          <a:prstGeom prst="rect">
            <a:avLst/>
          </a:prstGeom>
        </p:spPr>
        <p:txBody>
          <a:bodyPr/>
          <a:lstStyle/>
          <a:p>
            <a:pPr marL="285750" indent="-285750">
              <a:spcAft>
                <a:spcPts val="600"/>
              </a:spcAft>
              <a:buClr>
                <a:schemeClr val="tx2"/>
              </a:buClr>
              <a:buFont typeface="Arial" panose="020B0604020202020204" pitchFamily="34" charset="0"/>
              <a:buChar char="•"/>
            </a:pPr>
            <a:r>
              <a:rPr lang="en-US" sz="1600" dirty="0">
                <a:latin typeface="Gotham Light" pitchFamily="50" charset="0"/>
              </a:rPr>
              <a:t>Website – Mobile Enabled</a:t>
            </a:r>
          </a:p>
          <a:p>
            <a:pPr marL="285750" indent="-285750">
              <a:spcAft>
                <a:spcPts val="600"/>
              </a:spcAft>
              <a:buClr>
                <a:schemeClr val="tx2"/>
              </a:buClr>
              <a:buFont typeface="Arial" panose="020B0604020202020204" pitchFamily="34" charset="0"/>
              <a:buChar char="•"/>
            </a:pPr>
            <a:r>
              <a:rPr lang="en-US" sz="1600" dirty="0">
                <a:latin typeface="Gotham Light" pitchFamily="50" charset="0"/>
              </a:rPr>
              <a:t>ID Card</a:t>
            </a:r>
          </a:p>
          <a:p>
            <a:pPr marL="285750" lvl="0" indent="-285750">
              <a:spcAft>
                <a:spcPts val="600"/>
              </a:spcAft>
              <a:buClr>
                <a:schemeClr val="tx2"/>
              </a:buClr>
              <a:buFont typeface="Arial" panose="020B0604020202020204" pitchFamily="34" charset="0"/>
              <a:buChar char="•"/>
            </a:pPr>
            <a:r>
              <a:rPr lang="en-US" sz="1600" dirty="0">
                <a:latin typeface="Gotham Light" pitchFamily="50" charset="0"/>
              </a:rPr>
              <a:t>Find a Dentist</a:t>
            </a:r>
          </a:p>
          <a:p>
            <a:pPr marL="285750" indent="-285750">
              <a:spcAft>
                <a:spcPts val="600"/>
              </a:spcAft>
              <a:buClr>
                <a:schemeClr val="tx2"/>
              </a:buClr>
              <a:buFont typeface="Arial" panose="020B0604020202020204" pitchFamily="34" charset="0"/>
              <a:buChar char="•"/>
            </a:pPr>
            <a:r>
              <a:rPr lang="en-US" sz="1600" dirty="0">
                <a:latin typeface="Gotham Light" pitchFamily="50" charset="0"/>
              </a:rPr>
              <a:t>Save Your Preferred Dentist</a:t>
            </a:r>
          </a:p>
          <a:p>
            <a:pPr marL="285750" marR="0" lvl="0" indent="-28575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Gotham Light" pitchFamily="50" charset="0"/>
              </a:rPr>
              <a:t>Member Dashboard</a:t>
            </a:r>
          </a:p>
          <a:p>
            <a:pPr marL="285750" marR="0" lvl="0" indent="-28575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Gotham Light" pitchFamily="50" charset="0"/>
              </a:rPr>
              <a:t>Review Claims &amp; Coverage</a:t>
            </a:r>
          </a:p>
          <a:p>
            <a:pPr marL="285750" marR="0" lvl="0" indent="-28575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Gotham Light" pitchFamily="50" charset="0"/>
              </a:rPr>
              <a:t>Cost Estimator</a:t>
            </a:r>
          </a:p>
          <a:p>
            <a:pPr marL="285750" marR="0" lvl="0" indent="-28575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defRPr/>
            </a:pPr>
            <a:r>
              <a:rPr lang="en-US" sz="1600" dirty="0" err="1">
                <a:latin typeface="Gotham Light" pitchFamily="50" charset="0"/>
              </a:rPr>
              <a:t>LifeSmiles</a:t>
            </a:r>
            <a:r>
              <a:rPr lang="en-US" sz="1600" dirty="0">
                <a:latin typeface="Gotham Light" pitchFamily="50" charset="0"/>
              </a:rPr>
              <a:t> Score</a:t>
            </a:r>
          </a:p>
          <a:p>
            <a:pPr marL="285750" marR="0" lvl="0" indent="-28575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defRPr/>
            </a:pPr>
            <a:r>
              <a:rPr lang="en-US" sz="1600" dirty="0">
                <a:latin typeface="Gotham Light" pitchFamily="50" charset="0"/>
              </a:rPr>
              <a:t>Dentist Endorsements</a:t>
            </a:r>
          </a:p>
        </p:txBody>
      </p:sp>
      <p:sp>
        <p:nvSpPr>
          <p:cNvPr id="4" name="Title 1">
            <a:extLst>
              <a:ext uri="{FF2B5EF4-FFF2-40B4-BE49-F238E27FC236}">
                <a16:creationId xmlns:a16="http://schemas.microsoft.com/office/drawing/2014/main" id="{05AFBFE6-6AF8-483E-938D-7C5DD65EBC89}"/>
              </a:ext>
            </a:extLst>
          </p:cNvPr>
          <p:cNvSpPr txBox="1">
            <a:spLocks/>
          </p:cNvSpPr>
          <p:nvPr/>
        </p:nvSpPr>
        <p:spPr>
          <a:xfrm>
            <a:off x="159561" y="61368"/>
            <a:ext cx="8824880" cy="681197"/>
          </a:xfrm>
          <a:prstGeom prst="rect">
            <a:avLst/>
          </a:prstGeom>
        </p:spPr>
        <p:txBody>
          <a:bodyPr anchor="ctr"/>
          <a:lstStyle>
            <a:lvl1pPr algn="l" defTabSz="914400" rtl="0" eaLnBrk="1" latinLnBrk="0" hangingPunct="1">
              <a:spcBef>
                <a:spcPct val="0"/>
              </a:spcBef>
              <a:buNone/>
              <a:defRPr sz="3200" kern="1200">
                <a:solidFill>
                  <a:schemeClr val="tx2"/>
                </a:solidFill>
                <a:latin typeface="Calibri Light" panose="020F0302020204030204" pitchFamily="34" charset="0"/>
                <a:ea typeface="+mj-ea"/>
                <a:cs typeface="+mj-cs"/>
              </a:defRPr>
            </a:lvl1pPr>
          </a:lstStyle>
          <a:p>
            <a:r>
              <a:rPr lang="en-US" sz="2800" dirty="0">
                <a:latin typeface="Gotham Book" panose="02000604040000020004" pitchFamily="50" charset="0"/>
              </a:rPr>
              <a:t>Member Tools </a:t>
            </a:r>
          </a:p>
          <a:p>
            <a:r>
              <a:rPr lang="en-US" sz="1600" dirty="0">
                <a:latin typeface="Gotham Book" panose="02000604040000020004" pitchFamily="50" charset="0"/>
              </a:rPr>
              <a:t>Connect with Delta Dental</a:t>
            </a:r>
          </a:p>
        </p:txBody>
      </p:sp>
      <p:grpSp>
        <p:nvGrpSpPr>
          <p:cNvPr id="15" name="Group 14">
            <a:extLst>
              <a:ext uri="{FF2B5EF4-FFF2-40B4-BE49-F238E27FC236}">
                <a16:creationId xmlns:a16="http://schemas.microsoft.com/office/drawing/2014/main" id="{BE2AF0E1-6990-48B1-975B-AD5FA0229425}"/>
              </a:ext>
            </a:extLst>
          </p:cNvPr>
          <p:cNvGrpSpPr/>
          <p:nvPr/>
        </p:nvGrpSpPr>
        <p:grpSpPr>
          <a:xfrm>
            <a:off x="3901693" y="474238"/>
            <a:ext cx="4666005" cy="3822608"/>
            <a:chOff x="1880792" y="515018"/>
            <a:chExt cx="5563185" cy="4388866"/>
          </a:xfrm>
        </p:grpSpPr>
        <p:grpSp>
          <p:nvGrpSpPr>
            <p:cNvPr id="16" name="Group 15">
              <a:extLst>
                <a:ext uri="{FF2B5EF4-FFF2-40B4-BE49-F238E27FC236}">
                  <a16:creationId xmlns:a16="http://schemas.microsoft.com/office/drawing/2014/main" id="{815C134B-114B-47DF-8DEE-B58E591E6F2B}"/>
                </a:ext>
              </a:extLst>
            </p:cNvPr>
            <p:cNvGrpSpPr/>
            <p:nvPr/>
          </p:nvGrpSpPr>
          <p:grpSpPr>
            <a:xfrm>
              <a:off x="5173905" y="702518"/>
              <a:ext cx="2270072" cy="4201365"/>
              <a:chOff x="6018120" y="806683"/>
              <a:chExt cx="2270072" cy="4201365"/>
            </a:xfrm>
          </p:grpSpPr>
          <p:grpSp>
            <p:nvGrpSpPr>
              <p:cNvPr id="25" name="Group 24">
                <a:extLst>
                  <a:ext uri="{FF2B5EF4-FFF2-40B4-BE49-F238E27FC236}">
                    <a16:creationId xmlns:a16="http://schemas.microsoft.com/office/drawing/2014/main" id="{6E4A9817-BB8B-4570-98F7-DC10A5982EA5}"/>
                  </a:ext>
                </a:extLst>
              </p:cNvPr>
              <p:cNvGrpSpPr/>
              <p:nvPr/>
            </p:nvGrpSpPr>
            <p:grpSpPr>
              <a:xfrm>
                <a:off x="6018120" y="806683"/>
                <a:ext cx="2270072" cy="4201365"/>
                <a:chOff x="6018120" y="806683"/>
                <a:chExt cx="2270072" cy="4201365"/>
              </a:xfrm>
            </p:grpSpPr>
            <p:grpSp>
              <p:nvGrpSpPr>
                <p:cNvPr id="27" name="Group 26">
                  <a:extLst>
                    <a:ext uri="{FF2B5EF4-FFF2-40B4-BE49-F238E27FC236}">
                      <a16:creationId xmlns:a16="http://schemas.microsoft.com/office/drawing/2014/main" id="{E20CAB6E-D1CF-4905-83BD-093F62C48803}"/>
                    </a:ext>
                  </a:extLst>
                </p:cNvPr>
                <p:cNvGrpSpPr/>
                <p:nvPr/>
              </p:nvGrpSpPr>
              <p:grpSpPr>
                <a:xfrm>
                  <a:off x="6018120" y="806683"/>
                  <a:ext cx="2270072" cy="4201365"/>
                  <a:chOff x="3362325" y="242887"/>
                  <a:chExt cx="2419350" cy="4657725"/>
                </a:xfrm>
              </p:grpSpPr>
              <p:pic>
                <p:nvPicPr>
                  <p:cNvPr id="29" name="Picture 28">
                    <a:extLst>
                      <a:ext uri="{FF2B5EF4-FFF2-40B4-BE49-F238E27FC236}">
                        <a16:creationId xmlns:a16="http://schemas.microsoft.com/office/drawing/2014/main" id="{4BED99EC-07D4-4CAA-91BD-225E98992814}"/>
                      </a:ext>
                    </a:extLst>
                  </p:cNvPr>
                  <p:cNvPicPr>
                    <a:picLocks noChangeAspect="1"/>
                  </p:cNvPicPr>
                  <p:nvPr/>
                </p:nvPicPr>
                <p:blipFill>
                  <a:blip r:embed="rId2">
                    <a:grayscl/>
                  </a:blip>
                  <a:stretch>
                    <a:fillRect/>
                  </a:stretch>
                </p:blipFill>
                <p:spPr>
                  <a:xfrm>
                    <a:off x="3362325" y="242887"/>
                    <a:ext cx="2419350" cy="4657725"/>
                  </a:xfrm>
                  <a:prstGeom prst="rect">
                    <a:avLst/>
                  </a:prstGeom>
                </p:spPr>
              </p:pic>
              <p:sp>
                <p:nvSpPr>
                  <p:cNvPr id="30" name="Rectangle: Rounded Corners 29">
                    <a:extLst>
                      <a:ext uri="{FF2B5EF4-FFF2-40B4-BE49-F238E27FC236}">
                        <a16:creationId xmlns:a16="http://schemas.microsoft.com/office/drawing/2014/main" id="{F4E65D20-53A8-4A0D-B310-92915AC1BC43}"/>
                      </a:ext>
                    </a:extLst>
                  </p:cNvPr>
                  <p:cNvSpPr/>
                  <p:nvPr/>
                </p:nvSpPr>
                <p:spPr>
                  <a:xfrm>
                    <a:off x="4157061" y="385454"/>
                    <a:ext cx="760719" cy="15224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pic>
              <p:nvPicPr>
                <p:cNvPr id="28" name="F5ADE098-5FCB-463D-9B69-C31BA16CE375" descr="IMG_1717.PNG">
                  <a:extLst>
                    <a:ext uri="{FF2B5EF4-FFF2-40B4-BE49-F238E27FC236}">
                      <a16:creationId xmlns:a16="http://schemas.microsoft.com/office/drawing/2014/main" id="{144E9310-A7C0-4105-B452-7EF8A9C55A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4911" y="934250"/>
                  <a:ext cx="1923922" cy="3939567"/>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26" name="Rectangle: Rounded Corners 25">
                <a:extLst>
                  <a:ext uri="{FF2B5EF4-FFF2-40B4-BE49-F238E27FC236}">
                    <a16:creationId xmlns:a16="http://schemas.microsoft.com/office/drawing/2014/main" id="{07694DF8-0977-4792-A9F8-45563D4E6C0F}"/>
                  </a:ext>
                </a:extLst>
              </p:cNvPr>
              <p:cNvSpPr/>
              <p:nvPr/>
            </p:nvSpPr>
            <p:spPr>
              <a:xfrm>
                <a:off x="6763819" y="925522"/>
                <a:ext cx="713781" cy="13732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0552E327-74AC-40BB-A4A1-9405ED58BB4D}"/>
                </a:ext>
              </a:extLst>
            </p:cNvPr>
            <p:cNvGrpSpPr/>
            <p:nvPr/>
          </p:nvGrpSpPr>
          <p:grpSpPr>
            <a:xfrm>
              <a:off x="1880792" y="702519"/>
              <a:ext cx="2270072" cy="4201365"/>
              <a:chOff x="3436964" y="662693"/>
              <a:chExt cx="2270072" cy="4201365"/>
            </a:xfrm>
          </p:grpSpPr>
          <p:grpSp>
            <p:nvGrpSpPr>
              <p:cNvPr id="19" name="Group 18">
                <a:extLst>
                  <a:ext uri="{FF2B5EF4-FFF2-40B4-BE49-F238E27FC236}">
                    <a16:creationId xmlns:a16="http://schemas.microsoft.com/office/drawing/2014/main" id="{C7B55A45-D452-47F9-86ED-DA923A30ABE6}"/>
                  </a:ext>
                </a:extLst>
              </p:cNvPr>
              <p:cNvGrpSpPr/>
              <p:nvPr/>
            </p:nvGrpSpPr>
            <p:grpSpPr>
              <a:xfrm>
                <a:off x="3436964" y="662693"/>
                <a:ext cx="2270072" cy="4201365"/>
                <a:chOff x="6251334" y="336836"/>
                <a:chExt cx="2270072" cy="4201365"/>
              </a:xfrm>
            </p:grpSpPr>
            <p:grpSp>
              <p:nvGrpSpPr>
                <p:cNvPr id="21" name="Group 20">
                  <a:extLst>
                    <a:ext uri="{FF2B5EF4-FFF2-40B4-BE49-F238E27FC236}">
                      <a16:creationId xmlns:a16="http://schemas.microsoft.com/office/drawing/2014/main" id="{0DE06593-0B7C-49B6-9359-59222F9826FE}"/>
                    </a:ext>
                  </a:extLst>
                </p:cNvPr>
                <p:cNvGrpSpPr/>
                <p:nvPr/>
              </p:nvGrpSpPr>
              <p:grpSpPr>
                <a:xfrm>
                  <a:off x="6251334" y="336836"/>
                  <a:ext cx="2270072" cy="4201365"/>
                  <a:chOff x="3362325" y="242887"/>
                  <a:chExt cx="2419350" cy="4657725"/>
                </a:xfrm>
              </p:grpSpPr>
              <p:pic>
                <p:nvPicPr>
                  <p:cNvPr id="23" name="Picture 22">
                    <a:extLst>
                      <a:ext uri="{FF2B5EF4-FFF2-40B4-BE49-F238E27FC236}">
                        <a16:creationId xmlns:a16="http://schemas.microsoft.com/office/drawing/2014/main" id="{912C0D46-71D7-4F84-8492-671576E89400}"/>
                      </a:ext>
                    </a:extLst>
                  </p:cNvPr>
                  <p:cNvPicPr>
                    <a:picLocks noChangeAspect="1"/>
                  </p:cNvPicPr>
                  <p:nvPr/>
                </p:nvPicPr>
                <p:blipFill>
                  <a:blip r:embed="rId2">
                    <a:grayscl/>
                  </a:blip>
                  <a:stretch>
                    <a:fillRect/>
                  </a:stretch>
                </p:blipFill>
                <p:spPr>
                  <a:xfrm>
                    <a:off x="3362325" y="242887"/>
                    <a:ext cx="2419350" cy="4657725"/>
                  </a:xfrm>
                  <a:prstGeom prst="rect">
                    <a:avLst/>
                  </a:prstGeom>
                </p:spPr>
              </p:pic>
              <p:sp>
                <p:nvSpPr>
                  <p:cNvPr id="24" name="Rectangle: Rounded Corners 23">
                    <a:extLst>
                      <a:ext uri="{FF2B5EF4-FFF2-40B4-BE49-F238E27FC236}">
                        <a16:creationId xmlns:a16="http://schemas.microsoft.com/office/drawing/2014/main" id="{1F90F3B3-0C7B-4324-8D1B-E7B86F84A475}"/>
                      </a:ext>
                    </a:extLst>
                  </p:cNvPr>
                  <p:cNvSpPr/>
                  <p:nvPr/>
                </p:nvSpPr>
                <p:spPr>
                  <a:xfrm>
                    <a:off x="4157061" y="385454"/>
                    <a:ext cx="760719" cy="15224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pic>
              <p:nvPicPr>
                <p:cNvPr id="22" name="21838E68-17B9-4E0A-A96B-11BC6BE192AE" descr="IMG_1716.PNG">
                  <a:extLst>
                    <a:ext uri="{FF2B5EF4-FFF2-40B4-BE49-F238E27FC236}">
                      <a16:creationId xmlns:a16="http://schemas.microsoft.com/office/drawing/2014/main" id="{F070B242-537B-488E-8685-73887B9EC1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4042" y="465433"/>
                  <a:ext cx="1887766" cy="3945201"/>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20" name="Rectangle: Rounded Corners 19">
                <a:extLst>
                  <a:ext uri="{FF2B5EF4-FFF2-40B4-BE49-F238E27FC236}">
                    <a16:creationId xmlns:a16="http://schemas.microsoft.com/office/drawing/2014/main" id="{6AC4E013-8D37-44BE-BF76-EE492649CB00}"/>
                  </a:ext>
                </a:extLst>
              </p:cNvPr>
              <p:cNvSpPr/>
              <p:nvPr/>
            </p:nvSpPr>
            <p:spPr>
              <a:xfrm>
                <a:off x="4215109" y="791290"/>
                <a:ext cx="713781" cy="13732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7B135C4B-A75D-4FD6-9B55-0155B3150E87}"/>
                </a:ext>
              </a:extLst>
            </p:cNvPr>
            <p:cNvPicPr>
              <a:picLocks noChangeAspect="1"/>
            </p:cNvPicPr>
            <p:nvPr/>
          </p:nvPicPr>
          <p:blipFill>
            <a:blip r:embed="rId5"/>
            <a:stretch>
              <a:fillRect/>
            </a:stretch>
          </p:blipFill>
          <p:spPr>
            <a:xfrm>
              <a:off x="3473560" y="515018"/>
              <a:ext cx="2270072" cy="4141946"/>
            </a:xfrm>
            <a:prstGeom prst="roundRect">
              <a:avLst/>
            </a:prstGeom>
            <a:effectLst/>
          </p:spPr>
        </p:pic>
      </p:grpSp>
    </p:spTree>
    <p:extLst>
      <p:ext uri="{BB962C8B-B14F-4D97-AF65-F5344CB8AC3E}">
        <p14:creationId xmlns:p14="http://schemas.microsoft.com/office/powerpoint/2010/main" val="79355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2915" y="118427"/>
            <a:ext cx="8608987" cy="857250"/>
          </a:xfrm>
        </p:spPr>
        <p:txBody>
          <a:bodyPr>
            <a:normAutofit/>
          </a:bodyPr>
          <a:lstStyle/>
          <a:p>
            <a:r>
              <a:rPr lang="en-US" dirty="0"/>
              <a:t>Dental emergency? Use our Virtual Visits service!</a:t>
            </a:r>
          </a:p>
        </p:txBody>
      </p:sp>
      <p:sp>
        <p:nvSpPr>
          <p:cNvPr id="9" name="Content Placeholder 2"/>
          <p:cNvSpPr txBox="1">
            <a:spLocks/>
          </p:cNvSpPr>
          <p:nvPr/>
        </p:nvSpPr>
        <p:spPr>
          <a:xfrm>
            <a:off x="252915" y="882809"/>
            <a:ext cx="5149724" cy="2584290"/>
          </a:xfrm>
          <a:prstGeom prst="rect">
            <a:avLst/>
          </a:prstGeom>
        </p:spPr>
        <p:txBody>
          <a:bodyPr/>
          <a:lstStyle/>
          <a:p>
            <a:r>
              <a:rPr lang="en-US" sz="1400" dirty="0"/>
              <a:t>Delta Dental Virtual Visits, delivered by TeleDentistry.com, provides 24/7 access to a dentist, 365 days a year, for our members. </a:t>
            </a:r>
          </a:p>
          <a:p>
            <a:endParaRPr lang="en-US" sz="1400" dirty="0"/>
          </a:p>
          <a:p>
            <a:r>
              <a:rPr lang="en-US" sz="1400" dirty="0"/>
              <a:t>You can use Delta Dental Virtual Visits when:</a:t>
            </a:r>
          </a:p>
          <a:p>
            <a:pPr marL="285750" indent="-285750">
              <a:buFont typeface="Arial" panose="020B0604020202020204" pitchFamily="34" charset="0"/>
              <a:buChar char="•"/>
            </a:pPr>
            <a:r>
              <a:rPr lang="en-US" sz="1400" dirty="0"/>
              <a:t>having a dental emergency while on vacation, during holidays, or away from home</a:t>
            </a:r>
          </a:p>
          <a:p>
            <a:pPr marL="285750" indent="-285750">
              <a:buFont typeface="Arial" panose="020B0604020202020204" pitchFamily="34" charset="0"/>
              <a:buChar char="•"/>
            </a:pPr>
            <a:r>
              <a:rPr lang="en-US" sz="1400" dirty="0"/>
              <a:t>needing access to a licensed dentist after hours or if your dentist is unavailable</a:t>
            </a:r>
          </a:p>
          <a:p>
            <a:pPr marL="285750" indent="-285750">
              <a:buFont typeface="Arial" panose="020B0604020202020204" pitchFamily="34" charset="0"/>
              <a:buChar char="•"/>
            </a:pPr>
            <a:r>
              <a:rPr lang="en-US" sz="1400" dirty="0"/>
              <a:t>having a dental emergency and you do not have an established dentist </a:t>
            </a:r>
          </a:p>
          <a:p>
            <a:endParaRPr lang="en-US" sz="1400" dirty="0"/>
          </a:p>
          <a:p>
            <a:r>
              <a:rPr lang="en-US" sz="1400" dirty="0"/>
              <a:t>You should always try to access your regular dentist before using the Virtual Visits service. </a:t>
            </a:r>
            <a:endParaRPr lang="en-US" sz="1400" dirty="0">
              <a:solidFill>
                <a:schemeClr val="tx1">
                  <a:lumMod val="75000"/>
                  <a:lumOff val="25000"/>
                </a:schemeClr>
              </a:solidFill>
            </a:endParaRPr>
          </a:p>
        </p:txBody>
      </p:sp>
      <p:pic>
        <p:nvPicPr>
          <p:cNvPr id="3" name="Picture 2">
            <a:extLst>
              <a:ext uri="{FF2B5EF4-FFF2-40B4-BE49-F238E27FC236}">
                <a16:creationId xmlns:a16="http://schemas.microsoft.com/office/drawing/2014/main" id="{F336A4DA-539D-435A-957A-73EB3A95E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3189" y="1035631"/>
            <a:ext cx="3328988" cy="2219325"/>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6562FEE1-EB3B-4987-9176-5C92F61D7485}"/>
              </a:ext>
            </a:extLst>
          </p:cNvPr>
          <p:cNvSpPr txBox="1"/>
          <p:nvPr/>
        </p:nvSpPr>
        <p:spPr>
          <a:xfrm>
            <a:off x="942975" y="4514850"/>
            <a:ext cx="6562725" cy="461665"/>
          </a:xfrm>
          <a:prstGeom prst="rect">
            <a:avLst/>
          </a:prstGeom>
          <a:noFill/>
        </p:spPr>
        <p:txBody>
          <a:bodyPr wrap="square" rtlCol="0">
            <a:spAutoFit/>
          </a:bodyPr>
          <a:lstStyle/>
          <a:p>
            <a:r>
              <a:rPr lang="en-US" sz="800" dirty="0"/>
              <a:t>Delta Dental’s Virtual Visits service is provided by Teledentistry.com. This service is a covered benefit in most Delta Dental of Connecticut plans for currently enrolled members.</a:t>
            </a:r>
          </a:p>
          <a:p>
            <a:r>
              <a:rPr lang="en-US" sz="800" dirty="0"/>
              <a:t>Please note that a Virtual Visit is considered to be a “problem-focused exam” and counts as one of your annual examinations covered by your plan.</a:t>
            </a:r>
          </a:p>
        </p:txBody>
      </p:sp>
      <p:sp>
        <p:nvSpPr>
          <p:cNvPr id="11" name="Rectangle 10">
            <a:extLst>
              <a:ext uri="{FF2B5EF4-FFF2-40B4-BE49-F238E27FC236}">
                <a16:creationId xmlns:a16="http://schemas.microsoft.com/office/drawing/2014/main" id="{CD874D4D-7006-435E-A924-6AB56C929A44}"/>
              </a:ext>
            </a:extLst>
          </p:cNvPr>
          <p:cNvSpPr/>
          <p:nvPr/>
        </p:nvSpPr>
        <p:spPr>
          <a:xfrm>
            <a:off x="252915" y="3875832"/>
            <a:ext cx="8535195" cy="338554"/>
          </a:xfrm>
          <a:prstGeom prst="rect">
            <a:avLst/>
          </a:prstGeom>
        </p:spPr>
        <p:txBody>
          <a:bodyPr wrap="square">
            <a:spAutoFit/>
          </a:bodyPr>
          <a:lstStyle/>
          <a:p>
            <a:r>
              <a:rPr lang="en-US" sz="1600" dirty="0">
                <a:solidFill>
                  <a:srgbClr val="000000"/>
                </a:solidFill>
              </a:rPr>
              <a:t>To get started, </a:t>
            </a:r>
            <a:r>
              <a:rPr lang="en-US" sz="1400" dirty="0">
                <a:solidFill>
                  <a:srgbClr val="000000"/>
                </a:solidFill>
              </a:rPr>
              <a:t>call</a:t>
            </a:r>
            <a:r>
              <a:rPr lang="en-US" sz="1600" dirty="0">
                <a:solidFill>
                  <a:srgbClr val="000000"/>
                </a:solidFill>
              </a:rPr>
              <a:t> our 24/7 hotline at 866-443-1882 or visit </a:t>
            </a:r>
            <a:r>
              <a:rPr lang="en-US" sz="1600" dirty="0">
                <a:solidFill>
                  <a:srgbClr val="00ADCA"/>
                </a:solidFill>
                <a:hlinkClick r:id="rId3"/>
              </a:rPr>
              <a:t>www.DeltaDentalCT.com/VirtualVisits</a:t>
            </a:r>
            <a:r>
              <a:rPr lang="en-US" sz="1600" dirty="0">
                <a:solidFill>
                  <a:srgbClr val="000000"/>
                </a:solidFill>
              </a:rPr>
              <a:t>.</a:t>
            </a:r>
            <a:endParaRPr lang="en-US" sz="1600" dirty="0"/>
          </a:p>
        </p:txBody>
      </p:sp>
    </p:spTree>
    <p:extLst>
      <p:ext uri="{BB962C8B-B14F-4D97-AF65-F5344CB8AC3E}">
        <p14:creationId xmlns:p14="http://schemas.microsoft.com/office/powerpoint/2010/main" val="2913990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324329-DA8A-4A09-AFEF-AF2A13A0669F}"/>
              </a:ext>
            </a:extLst>
          </p:cNvPr>
          <p:cNvPicPr>
            <a:picLocks noChangeAspect="1"/>
          </p:cNvPicPr>
          <p:nvPr/>
        </p:nvPicPr>
        <p:blipFill>
          <a:blip r:embed="rId2"/>
          <a:stretch>
            <a:fillRect/>
          </a:stretch>
        </p:blipFill>
        <p:spPr>
          <a:xfrm>
            <a:off x="4226194" y="806615"/>
            <a:ext cx="1769438" cy="2286000"/>
          </a:xfrm>
          <a:prstGeom prst="rect">
            <a:avLst/>
          </a:prstGeom>
          <a:ln w="3175">
            <a:solidFill>
              <a:schemeClr val="tx1"/>
            </a:solidFill>
          </a:ln>
          <a:effectLst>
            <a:outerShdw blurRad="50800" dist="38100" dir="10800000" algn="r" rotWithShape="0">
              <a:prstClr val="black">
                <a:alpha val="40000"/>
              </a:prstClr>
            </a:outerShdw>
          </a:effectLst>
        </p:spPr>
      </p:pic>
      <p:sp>
        <p:nvSpPr>
          <p:cNvPr id="4" name="Title 3">
            <a:extLst>
              <a:ext uri="{FF2B5EF4-FFF2-40B4-BE49-F238E27FC236}">
                <a16:creationId xmlns:a16="http://schemas.microsoft.com/office/drawing/2014/main" id="{081CF38F-F6B8-49E9-8DB7-D653FBAB9FDA}"/>
              </a:ext>
            </a:extLst>
          </p:cNvPr>
          <p:cNvSpPr>
            <a:spLocks noGrp="1"/>
          </p:cNvSpPr>
          <p:nvPr>
            <p:ph type="title"/>
          </p:nvPr>
        </p:nvSpPr>
        <p:spPr/>
        <p:txBody>
          <a:bodyPr>
            <a:normAutofit/>
          </a:bodyPr>
          <a:lstStyle/>
          <a:p>
            <a:r>
              <a:rPr lang="en-US" sz="2800" dirty="0">
                <a:latin typeface="Gotham Book" panose="02000604040000020004" pitchFamily="50" charset="0"/>
              </a:rPr>
              <a:t>Virtual Open Enrollment Kit</a:t>
            </a:r>
          </a:p>
        </p:txBody>
      </p:sp>
      <p:sp>
        <p:nvSpPr>
          <p:cNvPr id="20" name="Rectangle 19">
            <a:extLst>
              <a:ext uri="{FF2B5EF4-FFF2-40B4-BE49-F238E27FC236}">
                <a16:creationId xmlns:a16="http://schemas.microsoft.com/office/drawing/2014/main" id="{17E334AE-FEA9-4A82-92EC-F395FA3B98AA}"/>
              </a:ext>
            </a:extLst>
          </p:cNvPr>
          <p:cNvSpPr/>
          <p:nvPr/>
        </p:nvSpPr>
        <p:spPr>
          <a:xfrm>
            <a:off x="171058" y="1949615"/>
            <a:ext cx="2873475" cy="1502976"/>
          </a:xfrm>
          <a:prstGeom prst="rect">
            <a:avLst/>
          </a:prstGeom>
        </p:spPr>
        <p:txBody>
          <a:bodyPr wrap="square">
            <a:spAutoFit/>
          </a:bodyPr>
          <a:lstStyle/>
          <a:p>
            <a:pPr lvl="1" indent="-297180">
              <a:spcBef>
                <a:spcPts val="150"/>
              </a:spcBef>
              <a:buClr>
                <a:srgbClr val="00B050"/>
              </a:buClr>
              <a:buFont typeface="Arial" panose="020B0604020202020204" pitchFamily="34" charset="0"/>
              <a:buChar char="•"/>
            </a:pPr>
            <a:r>
              <a:rPr lang="en-US" dirty="0">
                <a:solidFill>
                  <a:srgbClr val="000000"/>
                </a:solidFill>
                <a:latin typeface="Calibri Light" panose="020F0302020204030204" pitchFamily="34" charset="0"/>
              </a:rPr>
              <a:t>Our Virtual Enrollment Kit will have answers to nearly all your enrollment questions!</a:t>
            </a:r>
          </a:p>
          <a:p>
            <a:pPr lvl="1" indent="-297180">
              <a:spcBef>
                <a:spcPts val="150"/>
              </a:spcBef>
              <a:buClr>
                <a:srgbClr val="00B050"/>
              </a:buClr>
              <a:buFont typeface="Arial" panose="020B0604020202020204" pitchFamily="34" charset="0"/>
              <a:buChar char="•"/>
            </a:pPr>
            <a:endParaRPr lang="en-US" dirty="0">
              <a:solidFill>
                <a:srgbClr val="000000"/>
              </a:solidFill>
              <a:latin typeface="Calibri Light" panose="020F0302020204030204" pitchFamily="34" charset="0"/>
            </a:endParaRPr>
          </a:p>
        </p:txBody>
      </p:sp>
      <p:pic>
        <p:nvPicPr>
          <p:cNvPr id="28" name="Picture 27">
            <a:extLst>
              <a:ext uri="{FF2B5EF4-FFF2-40B4-BE49-F238E27FC236}">
                <a16:creationId xmlns:a16="http://schemas.microsoft.com/office/drawing/2014/main" id="{6A2EF7CE-A529-409A-88EF-C7A6375D56C9}"/>
              </a:ext>
            </a:extLst>
          </p:cNvPr>
          <p:cNvPicPr>
            <a:picLocks noChangeAspect="1"/>
          </p:cNvPicPr>
          <p:nvPr/>
        </p:nvPicPr>
        <p:blipFill>
          <a:blip r:embed="rId3"/>
          <a:stretch>
            <a:fillRect/>
          </a:stretch>
        </p:blipFill>
        <p:spPr>
          <a:xfrm>
            <a:off x="5884487" y="882244"/>
            <a:ext cx="1760599" cy="2286000"/>
          </a:xfrm>
          <a:prstGeom prst="rect">
            <a:avLst/>
          </a:prstGeom>
          <a:ln w="3175">
            <a:solidFill>
              <a:schemeClr val="tx1"/>
            </a:solidFill>
          </a:ln>
          <a:effectLst>
            <a:outerShdw blurRad="50800" dist="38100" dir="16200000" rotWithShape="0">
              <a:prstClr val="black">
                <a:alpha val="40000"/>
              </a:prstClr>
            </a:outerShdw>
          </a:effectLst>
        </p:spPr>
      </p:pic>
      <p:pic>
        <p:nvPicPr>
          <p:cNvPr id="30" name="Picture 29">
            <a:extLst>
              <a:ext uri="{FF2B5EF4-FFF2-40B4-BE49-F238E27FC236}">
                <a16:creationId xmlns:a16="http://schemas.microsoft.com/office/drawing/2014/main" id="{B7DD04AB-FCA5-45F4-A983-33579DEA0F61}"/>
              </a:ext>
            </a:extLst>
          </p:cNvPr>
          <p:cNvPicPr>
            <a:picLocks noChangeAspect="1"/>
          </p:cNvPicPr>
          <p:nvPr/>
        </p:nvPicPr>
        <p:blipFill>
          <a:blip r:embed="rId4"/>
          <a:stretch>
            <a:fillRect/>
          </a:stretch>
        </p:blipFill>
        <p:spPr>
          <a:xfrm>
            <a:off x="6374068" y="1428892"/>
            <a:ext cx="1765935" cy="2306003"/>
          </a:xfrm>
          <a:prstGeom prst="rect">
            <a:avLst/>
          </a:prstGeom>
          <a:ln w="3175">
            <a:solidFill>
              <a:schemeClr val="tx1"/>
            </a:solidFill>
          </a:ln>
          <a:effectLst>
            <a:outerShdw blurRad="50800" dist="38100" algn="l" rotWithShape="0">
              <a:prstClr val="black">
                <a:alpha val="40000"/>
              </a:prstClr>
            </a:outerShdw>
          </a:effectLst>
        </p:spPr>
      </p:pic>
      <p:pic>
        <p:nvPicPr>
          <p:cNvPr id="29" name="Picture 28">
            <a:extLst>
              <a:ext uri="{FF2B5EF4-FFF2-40B4-BE49-F238E27FC236}">
                <a16:creationId xmlns:a16="http://schemas.microsoft.com/office/drawing/2014/main" id="{8CC31198-F74E-4D61-A227-50AFC6C5EB14}"/>
              </a:ext>
            </a:extLst>
          </p:cNvPr>
          <p:cNvPicPr>
            <a:picLocks noChangeAspect="1"/>
          </p:cNvPicPr>
          <p:nvPr/>
        </p:nvPicPr>
        <p:blipFill>
          <a:blip r:embed="rId5"/>
          <a:stretch>
            <a:fillRect/>
          </a:stretch>
        </p:blipFill>
        <p:spPr>
          <a:xfrm>
            <a:off x="3666857" y="1514514"/>
            <a:ext cx="1781101" cy="2286000"/>
          </a:xfrm>
          <a:prstGeom prst="rect">
            <a:avLst/>
          </a:prstGeom>
          <a:ln w="3175">
            <a:solidFill>
              <a:schemeClr val="tx1"/>
            </a:solid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D1D994CB-144A-9DEE-7F69-2495EF9E3F0F}"/>
              </a:ext>
            </a:extLst>
          </p:cNvPr>
          <p:cNvPicPr>
            <a:picLocks noChangeAspect="1"/>
          </p:cNvPicPr>
          <p:nvPr/>
        </p:nvPicPr>
        <p:blipFill>
          <a:blip r:embed="rId6"/>
          <a:stretch>
            <a:fillRect/>
          </a:stretch>
        </p:blipFill>
        <p:spPr>
          <a:xfrm>
            <a:off x="4214531" y="2581894"/>
            <a:ext cx="3418892" cy="13858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37638486"/>
      </p:ext>
    </p:extLst>
  </p:cSld>
  <p:clrMapOvr>
    <a:masterClrMapping/>
  </p:clrMapOvr>
  <mc:AlternateContent xmlns:mc="http://schemas.openxmlformats.org/markup-compatibility/2006" xmlns:p14="http://schemas.microsoft.com/office/powerpoint/2010/main">
    <mc:Choice Requires="p14">
      <p:transition spd="med" p14:dur="700" advTm="40333">
        <p:fade/>
      </p:transition>
    </mc:Choice>
    <mc:Fallback xmlns="">
      <p:transition spd="med" advTm="40333">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23FEBF-6BC4-4662-ACE6-61B2837CE4AD}"/>
              </a:ext>
            </a:extLst>
          </p:cNvPr>
          <p:cNvSpPr txBox="1">
            <a:spLocks/>
          </p:cNvSpPr>
          <p:nvPr/>
        </p:nvSpPr>
        <p:spPr>
          <a:xfrm>
            <a:off x="195200" y="197086"/>
            <a:ext cx="6915048" cy="736638"/>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kern="1200" baseline="0">
                <a:solidFill>
                  <a:schemeClr val="tx2"/>
                </a:solidFill>
                <a:latin typeface="Calibri Light" panose="020F0302020204030204" pitchFamily="34" charset="0"/>
                <a:ea typeface="+mj-ea"/>
                <a:cs typeface="+mj-cs"/>
              </a:defRPr>
            </a:lvl1pPr>
          </a:lstStyle>
          <a:p>
            <a:r>
              <a:rPr lang="en-US" sz="5400" dirty="0">
                <a:solidFill>
                  <a:srgbClr val="3CB54D"/>
                </a:solidFill>
              </a:rPr>
              <a:t>Dental ID card</a:t>
            </a:r>
            <a:endParaRPr lang="en-US" sz="4000" b="1" dirty="0">
              <a:solidFill>
                <a:srgbClr val="3CB54D"/>
              </a:solidFill>
            </a:endParaRPr>
          </a:p>
        </p:txBody>
      </p:sp>
      <p:sp>
        <p:nvSpPr>
          <p:cNvPr id="7" name="TextBox 6">
            <a:extLst>
              <a:ext uri="{FF2B5EF4-FFF2-40B4-BE49-F238E27FC236}">
                <a16:creationId xmlns:a16="http://schemas.microsoft.com/office/drawing/2014/main" id="{3A54F338-CFD4-4F43-B74E-90966F212C3B}"/>
              </a:ext>
            </a:extLst>
          </p:cNvPr>
          <p:cNvSpPr txBox="1"/>
          <p:nvPr/>
        </p:nvSpPr>
        <p:spPr>
          <a:xfrm>
            <a:off x="6182436" y="86758"/>
            <a:ext cx="2961564" cy="369332"/>
          </a:xfrm>
          <a:prstGeom prst="rect">
            <a:avLst/>
          </a:prstGeom>
          <a:noFill/>
        </p:spPr>
        <p:txBody>
          <a:bodyPr wrap="square" rtlCol="0">
            <a:spAutoFit/>
          </a:bodyPr>
          <a:lstStyle/>
          <a:p>
            <a:r>
              <a:rPr lang="en-US" b="1" dirty="0">
                <a:solidFill>
                  <a:srgbClr val="3CB54D"/>
                </a:solidFill>
                <a:highlight>
                  <a:srgbClr val="FFFF00"/>
                </a:highlight>
              </a:rPr>
              <a:t>Remove what does not apply</a:t>
            </a:r>
            <a:endParaRPr lang="en-US" dirty="0">
              <a:solidFill>
                <a:srgbClr val="3CB54D"/>
              </a:solidFill>
            </a:endParaRPr>
          </a:p>
        </p:txBody>
      </p:sp>
      <p:pic>
        <p:nvPicPr>
          <p:cNvPr id="6" name="Picture 4" descr="Male medicine doctor hand Male medicine doctor hand holding blank calling card. Physician showing white visiting card in camera closeup. Contact information exchange concept. Introducing gesture at formal meeting health insurance id card stock pictures, royalty-free photos &amp; images">
            <a:extLst>
              <a:ext uri="{FF2B5EF4-FFF2-40B4-BE49-F238E27FC236}">
                <a16:creationId xmlns:a16="http://schemas.microsoft.com/office/drawing/2014/main" id="{9D1F325F-9AE8-499D-9306-2535C1BAD3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6754" r="44918"/>
          <a:stretch/>
        </p:blipFill>
        <p:spPr bwMode="auto">
          <a:xfrm>
            <a:off x="4569638" y="0"/>
            <a:ext cx="457436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7B06AEF-327F-4ED7-863A-F7280D9737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06" t="20840" r="36065" b="22020"/>
          <a:stretch/>
        </p:blipFill>
        <p:spPr>
          <a:xfrm rot="-60000">
            <a:off x="6183047" y="911050"/>
            <a:ext cx="2573688" cy="1453732"/>
          </a:xfrm>
          <a:prstGeom prst="rect">
            <a:avLst/>
          </a:prstGeom>
        </p:spPr>
      </p:pic>
      <p:sp>
        <p:nvSpPr>
          <p:cNvPr id="5" name="Rectangle 4">
            <a:extLst>
              <a:ext uri="{FF2B5EF4-FFF2-40B4-BE49-F238E27FC236}">
                <a16:creationId xmlns:a16="http://schemas.microsoft.com/office/drawing/2014/main" id="{D82CE4A8-EA4C-44C7-AEAB-5ECA661933AE}"/>
              </a:ext>
            </a:extLst>
          </p:cNvPr>
          <p:cNvSpPr/>
          <p:nvPr/>
        </p:nvSpPr>
        <p:spPr>
          <a:xfrm>
            <a:off x="195200" y="1925419"/>
            <a:ext cx="4374438" cy="1477328"/>
          </a:xfrm>
          <a:prstGeom prst="rect">
            <a:avLst/>
          </a:prstGeom>
        </p:spPr>
        <p:txBody>
          <a:bodyPr wrap="square">
            <a:spAutoFit/>
          </a:bodyPr>
          <a:lstStyle/>
          <a:p>
            <a:r>
              <a:rPr lang="en-US" dirty="0"/>
              <a:t>Your ID card is available online in the MySmile Portal at </a:t>
            </a:r>
            <a:r>
              <a:rPr lang="en-US" dirty="0">
                <a:hlinkClick r:id="rId4"/>
              </a:rPr>
              <a:t>www.DeltaDentalCT.com</a:t>
            </a:r>
            <a:r>
              <a:rPr lang="en-US" dirty="0"/>
              <a:t>.</a:t>
            </a:r>
          </a:p>
          <a:p>
            <a:endParaRPr lang="en-US" dirty="0"/>
          </a:p>
          <a:p>
            <a:r>
              <a:rPr lang="en-US" dirty="0"/>
              <a:t>New enrollees will receive an ID card in the mail.    </a:t>
            </a:r>
          </a:p>
        </p:txBody>
      </p:sp>
    </p:spTree>
    <p:extLst>
      <p:ext uri="{BB962C8B-B14F-4D97-AF65-F5344CB8AC3E}">
        <p14:creationId xmlns:p14="http://schemas.microsoft.com/office/powerpoint/2010/main" val="1790696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FFDC9B-DEE7-4B4A-BBEE-204ECE5F2FAB}"/>
              </a:ext>
            </a:extLst>
          </p:cNvPr>
          <p:cNvSpPr>
            <a:spLocks noGrp="1"/>
          </p:cNvSpPr>
          <p:nvPr>
            <p:ph type="title"/>
          </p:nvPr>
        </p:nvSpPr>
        <p:spPr>
          <a:xfrm>
            <a:off x="252911" y="267244"/>
            <a:ext cx="8608987" cy="613538"/>
          </a:xfrm>
        </p:spPr>
        <p:txBody>
          <a:bodyPr/>
          <a:lstStyle/>
          <a:p>
            <a:r>
              <a:rPr lang="en-US" dirty="0"/>
              <a:t>We want you to feel healthy and love your smile. </a:t>
            </a:r>
          </a:p>
        </p:txBody>
      </p:sp>
      <p:sp>
        <p:nvSpPr>
          <p:cNvPr id="5" name="Content Placeholder 2">
            <a:extLst>
              <a:ext uri="{FF2B5EF4-FFF2-40B4-BE49-F238E27FC236}">
                <a16:creationId xmlns:a16="http://schemas.microsoft.com/office/drawing/2014/main" id="{DF70F2A8-7558-4923-A803-A93C8A889F04}"/>
              </a:ext>
            </a:extLst>
          </p:cNvPr>
          <p:cNvSpPr txBox="1">
            <a:spLocks/>
          </p:cNvSpPr>
          <p:nvPr/>
        </p:nvSpPr>
        <p:spPr>
          <a:xfrm>
            <a:off x="282102" y="1065448"/>
            <a:ext cx="8861898" cy="3193676"/>
          </a:xfrm>
          <a:prstGeom prst="rect">
            <a:avLst/>
          </a:prstGeom>
        </p:spPr>
        <p:txBody>
          <a:bodyPr/>
          <a:lstStyle>
            <a:lvl1pPr marL="1746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1pPr>
            <a:lvl2pPr marL="6318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2pPr>
            <a:lvl3pPr marL="10890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3pPr>
            <a:lvl4pPr marL="15462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4pPr>
            <a:lvl5pPr marL="20034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1800"/>
              </a:spcAft>
              <a:buFont typeface="Arial" panose="020B0604020202020204" pitchFamily="34" charset="0"/>
              <a:buNone/>
            </a:pPr>
            <a:r>
              <a:rPr lang="en-US" sz="2400" dirty="0">
                <a:solidFill>
                  <a:srgbClr val="43B02A"/>
                </a:solidFill>
                <a:latin typeface="Calibri Light" panose="020F0302020204030204" pitchFamily="34" charset="0"/>
                <a:cs typeface="Calibri Light" panose="020F0302020204030204" pitchFamily="34" charset="0"/>
              </a:rPr>
              <a:t>Taking good care of your teeth is an important part of taking good care of yourself.</a:t>
            </a:r>
          </a:p>
          <a:p>
            <a:pPr marL="227013" indent="-227013">
              <a:spcAft>
                <a:spcPts val="1200"/>
              </a:spcAft>
            </a:pPr>
            <a:r>
              <a:rPr lang="en-US" sz="1600" b="1" dirty="0">
                <a:solidFill>
                  <a:schemeClr val="tx1">
                    <a:lumMod val="75000"/>
                  </a:schemeClr>
                </a:solidFill>
                <a:latin typeface="Calibri Light" panose="020F0302020204030204" pitchFamily="34" charset="0"/>
                <a:cs typeface="Calibri Light" panose="020F0302020204030204" pitchFamily="34" charset="0"/>
              </a:rPr>
              <a:t>Brush and floss </a:t>
            </a:r>
            <a:r>
              <a:rPr lang="en-US" sz="1600" dirty="0">
                <a:solidFill>
                  <a:schemeClr val="tx1">
                    <a:lumMod val="75000"/>
                  </a:schemeClr>
                </a:solidFill>
                <a:latin typeface="Calibri Light" panose="020F0302020204030204" pitchFamily="34" charset="0"/>
                <a:cs typeface="Calibri Light" panose="020F0302020204030204" pitchFamily="34" charset="0"/>
              </a:rPr>
              <a:t>your teeth twice a day</a:t>
            </a:r>
          </a:p>
          <a:p>
            <a:pPr marL="227013" indent="-227013">
              <a:spcAft>
                <a:spcPts val="1200"/>
              </a:spcAft>
            </a:pPr>
            <a:r>
              <a:rPr lang="en-US" sz="1600" dirty="0">
                <a:solidFill>
                  <a:schemeClr val="tx1">
                    <a:lumMod val="75000"/>
                  </a:schemeClr>
                </a:solidFill>
                <a:latin typeface="Calibri Light" panose="020F0302020204030204" pitchFamily="34" charset="0"/>
                <a:cs typeface="Calibri Light" panose="020F0302020204030204" pitchFamily="34" charset="0"/>
              </a:rPr>
              <a:t>Go to the dentist </a:t>
            </a:r>
            <a:r>
              <a:rPr lang="en-US" sz="1600" b="1" dirty="0">
                <a:solidFill>
                  <a:schemeClr val="tx1">
                    <a:lumMod val="75000"/>
                  </a:schemeClr>
                </a:solidFill>
                <a:latin typeface="Calibri Light" panose="020F0302020204030204" pitchFamily="34" charset="0"/>
                <a:cs typeface="Calibri Light" panose="020F0302020204030204" pitchFamily="34" charset="0"/>
              </a:rPr>
              <a:t>twice a year</a:t>
            </a:r>
          </a:p>
          <a:p>
            <a:pPr marL="227013" indent="-227013">
              <a:spcAft>
                <a:spcPts val="1200"/>
              </a:spcAft>
            </a:pPr>
            <a:r>
              <a:rPr lang="en-US" sz="1600" dirty="0">
                <a:solidFill>
                  <a:schemeClr val="tx1">
                    <a:lumMod val="75000"/>
                  </a:schemeClr>
                </a:solidFill>
                <a:latin typeface="Calibri Light" panose="020F0302020204030204" pitchFamily="34" charset="0"/>
                <a:cs typeface="Calibri Light" panose="020F0302020204030204" pitchFamily="34" charset="0"/>
              </a:rPr>
              <a:t>If you have pain in your mouth, </a:t>
            </a:r>
            <a:r>
              <a:rPr lang="en-US" sz="1600" b="1" dirty="0">
                <a:solidFill>
                  <a:schemeClr val="tx1">
                    <a:lumMod val="75000"/>
                  </a:schemeClr>
                </a:solidFill>
                <a:latin typeface="Calibri Light" panose="020F0302020204030204" pitchFamily="34" charset="0"/>
                <a:cs typeface="Calibri Light" panose="020F0302020204030204" pitchFamily="34" charset="0"/>
              </a:rPr>
              <a:t>don’t delay</a:t>
            </a:r>
            <a:r>
              <a:rPr lang="en-US" sz="1600" dirty="0">
                <a:solidFill>
                  <a:schemeClr val="tx1">
                    <a:lumMod val="75000"/>
                  </a:schemeClr>
                </a:solidFill>
                <a:latin typeface="Calibri Light" panose="020F0302020204030204" pitchFamily="34" charset="0"/>
                <a:cs typeface="Calibri Light" panose="020F0302020204030204" pitchFamily="34" charset="0"/>
              </a:rPr>
              <a:t>, visit your dentist</a:t>
            </a:r>
          </a:p>
          <a:p>
            <a:pPr marL="227013" indent="-227013">
              <a:spcAft>
                <a:spcPts val="1200"/>
              </a:spcAft>
            </a:pPr>
            <a:r>
              <a:rPr lang="en-US" sz="1600" dirty="0">
                <a:solidFill>
                  <a:schemeClr val="tx1">
                    <a:lumMod val="75000"/>
                  </a:schemeClr>
                </a:solidFill>
                <a:latin typeface="Calibri Light" panose="020F0302020204030204" pitchFamily="34" charset="0"/>
                <a:cs typeface="Calibri Light" panose="020F0302020204030204" pitchFamily="34" charset="0"/>
              </a:rPr>
              <a:t>Tell your dentist about any medical conditions you have </a:t>
            </a:r>
            <a:r>
              <a:rPr lang="en-US" sz="1600" b="1" dirty="0">
                <a:solidFill>
                  <a:schemeClr val="tx1">
                    <a:lumMod val="75000"/>
                  </a:schemeClr>
                </a:solidFill>
                <a:latin typeface="Calibri Light" panose="020F0302020204030204" pitchFamily="34" charset="0"/>
                <a:cs typeface="Calibri Light" panose="020F0302020204030204" pitchFamily="34" charset="0"/>
              </a:rPr>
              <a:t>like diabetes, cardiac disease, or pregnancy</a:t>
            </a:r>
          </a:p>
          <a:p>
            <a:pPr marL="227013" indent="-227013">
              <a:spcAft>
                <a:spcPts val="1200"/>
              </a:spcAft>
            </a:pPr>
            <a:r>
              <a:rPr lang="en-US" sz="1600" b="1" dirty="0">
                <a:solidFill>
                  <a:schemeClr val="tx1">
                    <a:lumMod val="75000"/>
                  </a:schemeClr>
                </a:solidFill>
                <a:latin typeface="Calibri Light" panose="020F0302020204030204" pitchFamily="34" charset="0"/>
                <a:cs typeface="Calibri Light" panose="020F0302020204030204" pitchFamily="34" charset="0"/>
              </a:rPr>
              <a:t>Protect your teeth </a:t>
            </a:r>
            <a:r>
              <a:rPr lang="en-US" sz="1600" dirty="0">
                <a:solidFill>
                  <a:schemeClr val="tx1">
                    <a:lumMod val="75000"/>
                  </a:schemeClr>
                </a:solidFill>
                <a:latin typeface="Calibri Light" panose="020F0302020204030204" pitchFamily="34" charset="0"/>
                <a:cs typeface="Calibri Light" panose="020F0302020204030204" pitchFamily="34" charset="0"/>
              </a:rPr>
              <a:t>from injury – wear a mouth guard when playing sports</a:t>
            </a:r>
          </a:p>
          <a:p>
            <a:pPr marL="227013" indent="-227013">
              <a:spcAft>
                <a:spcPts val="1200"/>
              </a:spcAft>
            </a:pPr>
            <a:r>
              <a:rPr lang="en-US" sz="1600" b="1" dirty="0">
                <a:solidFill>
                  <a:schemeClr val="tx1">
                    <a:lumMod val="75000"/>
                  </a:schemeClr>
                </a:solidFill>
                <a:latin typeface="Calibri Light" panose="020F0302020204030204" pitchFamily="34" charset="0"/>
                <a:cs typeface="Calibri Light" panose="020F0302020204030204" pitchFamily="34" charset="0"/>
              </a:rPr>
              <a:t>Find a dentist that</a:t>
            </a:r>
            <a:r>
              <a:rPr lang="en-US" sz="1600" dirty="0">
                <a:solidFill>
                  <a:schemeClr val="tx1">
                    <a:lumMod val="75000"/>
                  </a:schemeClr>
                </a:solidFill>
                <a:latin typeface="Calibri Light" panose="020F0302020204030204" pitchFamily="34" charset="0"/>
                <a:cs typeface="Calibri Light" panose="020F0302020204030204" pitchFamily="34" charset="0"/>
              </a:rPr>
              <a:t> is conveniently located for you that offers hours that work for you and your family</a:t>
            </a:r>
          </a:p>
          <a:p>
            <a:pPr marL="0" indent="0">
              <a:spcAft>
                <a:spcPts val="1800"/>
              </a:spcAft>
              <a:buFont typeface="Arial" panose="020B0604020202020204" pitchFamily="34" charset="0"/>
              <a:buNone/>
            </a:pPr>
            <a:endParaRPr lang="en-US" sz="1400" dirty="0">
              <a:solidFill>
                <a:schemeClr val="tx1">
                  <a:lumMod val="75000"/>
                </a:schemeClr>
              </a:solidFill>
            </a:endParaRPr>
          </a:p>
          <a:p>
            <a:pPr marL="0" indent="0">
              <a:spcAft>
                <a:spcPts val="1800"/>
              </a:spcAft>
              <a:buNone/>
            </a:pPr>
            <a:endParaRPr lang="en-US" sz="2800" dirty="0">
              <a:solidFill>
                <a:schemeClr val="tx1">
                  <a:lumMod val="75000"/>
                </a:schemeClr>
              </a:solidFill>
            </a:endParaRPr>
          </a:p>
        </p:txBody>
      </p:sp>
    </p:spTree>
    <p:extLst>
      <p:ext uri="{BB962C8B-B14F-4D97-AF65-F5344CB8AC3E}">
        <p14:creationId xmlns:p14="http://schemas.microsoft.com/office/powerpoint/2010/main" val="84176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BEB36-918B-4C89-B3A5-A0BB6C99FDCC}"/>
              </a:ext>
            </a:extLst>
          </p:cNvPr>
          <p:cNvSpPr>
            <a:spLocks noGrp="1"/>
          </p:cNvSpPr>
          <p:nvPr>
            <p:ph type="title"/>
          </p:nvPr>
        </p:nvSpPr>
        <p:spPr>
          <a:xfrm>
            <a:off x="252911" y="118427"/>
            <a:ext cx="8608987" cy="857250"/>
          </a:xfrm>
        </p:spPr>
        <p:txBody>
          <a:bodyPr anchor="t">
            <a:noAutofit/>
          </a:bodyPr>
          <a:lstStyle/>
          <a:p>
            <a:pPr>
              <a:lnSpc>
                <a:spcPct val="90000"/>
              </a:lnSpc>
            </a:pPr>
            <a:r>
              <a:rPr lang="en-US" dirty="0"/>
              <a:t>Enrollment</a:t>
            </a:r>
            <a:br>
              <a:rPr lang="en-US" dirty="0"/>
            </a:br>
            <a:br>
              <a:rPr lang="en-US" dirty="0"/>
            </a:br>
            <a:r>
              <a:rPr lang="en-US" dirty="0"/>
              <a:t> </a:t>
            </a:r>
            <a:br>
              <a:rPr lang="en-US" dirty="0"/>
            </a:br>
            <a:endParaRPr lang="en-US" dirty="0"/>
          </a:p>
        </p:txBody>
      </p:sp>
      <p:sp>
        <p:nvSpPr>
          <p:cNvPr id="3" name="Content Placeholder 2">
            <a:extLst>
              <a:ext uri="{FF2B5EF4-FFF2-40B4-BE49-F238E27FC236}">
                <a16:creationId xmlns:a16="http://schemas.microsoft.com/office/drawing/2014/main" id="{94B3C6E3-C87E-4B78-AD82-B5D3C1D151A3}"/>
              </a:ext>
            </a:extLst>
          </p:cNvPr>
          <p:cNvSpPr>
            <a:spLocks noGrp="1"/>
          </p:cNvSpPr>
          <p:nvPr>
            <p:ph sz="half" idx="2"/>
          </p:nvPr>
        </p:nvSpPr>
        <p:spPr>
          <a:xfrm>
            <a:off x="344973" y="975677"/>
            <a:ext cx="8424862" cy="3394472"/>
          </a:xfrm>
        </p:spPr>
        <p:txBody>
          <a:bodyPr>
            <a:normAutofit lnSpcReduction="10000"/>
          </a:bodyPr>
          <a:lstStyle/>
          <a:p>
            <a:pPr marL="0" indent="0">
              <a:lnSpc>
                <a:spcPct val="90000"/>
              </a:lnSpc>
              <a:buNone/>
            </a:pPr>
            <a:r>
              <a:rPr lang="en-US" sz="1600" dirty="0"/>
              <a:t>There is a one-time enrollment/re-enrollment period between August 15 – September 15. Students receive an email communication with plan information, costs, enrollment deadline, and a link to enroll/re-enroll on or around August 15.</a:t>
            </a:r>
          </a:p>
          <a:p>
            <a:pPr marL="0" indent="0">
              <a:lnSpc>
                <a:spcPct val="90000"/>
              </a:lnSpc>
              <a:buNone/>
            </a:pPr>
            <a:endParaRPr lang="en-US" sz="1600" dirty="0"/>
          </a:p>
          <a:p>
            <a:pPr>
              <a:lnSpc>
                <a:spcPct val="90000"/>
              </a:lnSpc>
            </a:pPr>
            <a:r>
              <a:rPr lang="en-US" sz="1600" dirty="0"/>
              <a:t>Website opens August 15</a:t>
            </a:r>
          </a:p>
          <a:p>
            <a:pPr>
              <a:lnSpc>
                <a:spcPct val="90000"/>
              </a:lnSpc>
            </a:pPr>
            <a:r>
              <a:rPr lang="en-US" sz="1600" dirty="0">
                <a:hlinkClick r:id="rId2"/>
              </a:rPr>
              <a:t>www.gradprofdenteye.yale.edu</a:t>
            </a:r>
            <a:endParaRPr lang="en-US" sz="1600" dirty="0"/>
          </a:p>
          <a:p>
            <a:pPr lvl="1">
              <a:lnSpc>
                <a:spcPct val="90000"/>
              </a:lnSpc>
            </a:pPr>
            <a:r>
              <a:rPr lang="en-US" sz="1600" dirty="0"/>
              <a:t>Enhancements to website include:</a:t>
            </a:r>
          </a:p>
          <a:p>
            <a:pPr lvl="2">
              <a:lnSpc>
                <a:spcPct val="90000"/>
              </a:lnSpc>
            </a:pPr>
            <a:r>
              <a:rPr lang="en-US" sz="1600" dirty="0"/>
              <a:t>a better look &amp; feel, </a:t>
            </a:r>
          </a:p>
          <a:p>
            <a:pPr lvl="2">
              <a:lnSpc>
                <a:spcPct val="90000"/>
              </a:lnSpc>
            </a:pPr>
            <a:r>
              <a:rPr lang="en-US" sz="1600" dirty="0"/>
              <a:t>and year-round access to check which plan(s) you enrolled in.</a:t>
            </a:r>
          </a:p>
          <a:p>
            <a:pPr>
              <a:lnSpc>
                <a:spcPct val="90000"/>
              </a:lnSpc>
            </a:pPr>
            <a:r>
              <a:rPr lang="en-US" sz="1600" dirty="0"/>
              <a:t>Confirmation email is sent when enrollment and payment successfully completed </a:t>
            </a:r>
          </a:p>
          <a:p>
            <a:pPr>
              <a:lnSpc>
                <a:spcPct val="90000"/>
              </a:lnSpc>
            </a:pPr>
            <a:r>
              <a:rPr lang="en-US" sz="1600" dirty="0"/>
              <a:t>No changes, </a:t>
            </a:r>
            <a:r>
              <a:rPr lang="en-US" sz="1600"/>
              <a:t>plan upgrades, downgrades  </a:t>
            </a:r>
            <a:r>
              <a:rPr lang="en-US" sz="1600" dirty="0"/>
              <a:t>or cancellations after enrollment and payment are successfully completed</a:t>
            </a:r>
          </a:p>
          <a:p>
            <a:pPr>
              <a:lnSpc>
                <a:spcPct val="90000"/>
              </a:lnSpc>
            </a:pPr>
            <a:r>
              <a:rPr lang="en-US" sz="1600" dirty="0"/>
              <a:t>Website closes September 15 – no late enrollments </a:t>
            </a:r>
          </a:p>
          <a:p>
            <a:pPr marL="0" indent="0">
              <a:lnSpc>
                <a:spcPct val="90000"/>
              </a:lnSpc>
              <a:buNone/>
            </a:pPr>
            <a:endParaRPr lang="en-US" sz="1600" dirty="0"/>
          </a:p>
        </p:txBody>
      </p:sp>
    </p:spTree>
    <p:extLst>
      <p:ext uri="{BB962C8B-B14F-4D97-AF65-F5344CB8AC3E}">
        <p14:creationId xmlns:p14="http://schemas.microsoft.com/office/powerpoint/2010/main" val="75789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50B558-512B-4764-B682-CF546239573E}"/>
              </a:ext>
            </a:extLst>
          </p:cNvPr>
          <p:cNvSpPr>
            <a:spLocks noGrp="1"/>
          </p:cNvSpPr>
          <p:nvPr>
            <p:ph type="body" sz="quarter" idx="15"/>
          </p:nvPr>
        </p:nvSpPr>
        <p:spPr>
          <a:xfrm>
            <a:off x="364820" y="975677"/>
            <a:ext cx="8385175" cy="3314700"/>
          </a:xfrm>
        </p:spPr>
        <p:txBody>
          <a:bodyPr wrap="square">
            <a:normAutofit lnSpcReduction="10000"/>
          </a:bodyPr>
          <a:lstStyle/>
          <a:p>
            <a:pPr marL="0" indent="0">
              <a:spcAft>
                <a:spcPts val="600"/>
              </a:spcAft>
              <a:buNone/>
            </a:pPr>
            <a:r>
              <a:rPr lang="en-US" sz="1600" dirty="0">
                <a:solidFill>
                  <a:schemeClr val="tx1"/>
                </a:solidFill>
              </a:rPr>
              <a:t>Payment of annual premiums must be completed at the time of enrollment. There are two options to choose from:</a:t>
            </a:r>
          </a:p>
          <a:p>
            <a:pPr marL="0" indent="0">
              <a:spcAft>
                <a:spcPts val="600"/>
              </a:spcAft>
              <a:buNone/>
            </a:pPr>
            <a:endParaRPr lang="en-US" sz="1400" dirty="0">
              <a:solidFill>
                <a:schemeClr val="tx1"/>
              </a:solidFill>
            </a:endParaRPr>
          </a:p>
          <a:p>
            <a:pPr marL="0" indent="0">
              <a:spcAft>
                <a:spcPts val="600"/>
              </a:spcAft>
              <a:buNone/>
            </a:pPr>
            <a:r>
              <a:rPr lang="en-US" sz="1400" dirty="0">
                <a:solidFill>
                  <a:schemeClr val="tx1"/>
                </a:solidFill>
              </a:rPr>
              <a:t>1. Pay by major credit card (Visa, Mastercard, Discover or American Express) </a:t>
            </a:r>
          </a:p>
          <a:p>
            <a:pPr lvl="1">
              <a:spcAft>
                <a:spcPts val="600"/>
              </a:spcAft>
            </a:pPr>
            <a:r>
              <a:rPr lang="en-US" sz="1400" dirty="0"/>
              <a:t>One &amp; done</a:t>
            </a:r>
          </a:p>
          <a:p>
            <a:pPr marL="0" indent="0">
              <a:spcAft>
                <a:spcPts val="600"/>
              </a:spcAft>
              <a:buNone/>
            </a:pPr>
            <a:r>
              <a:rPr lang="en-US" sz="1400" dirty="0">
                <a:solidFill>
                  <a:schemeClr val="tx1"/>
                </a:solidFill>
              </a:rPr>
              <a:t>2. Charge to Student Account</a:t>
            </a:r>
          </a:p>
          <a:p>
            <a:pPr lvl="1">
              <a:spcAft>
                <a:spcPts val="600"/>
              </a:spcAft>
            </a:pPr>
            <a:r>
              <a:rPr lang="en-US" sz="1400" dirty="0"/>
              <a:t>Multiple steps and check-ins required</a:t>
            </a:r>
          </a:p>
          <a:p>
            <a:pPr lvl="1">
              <a:spcAft>
                <a:spcPts val="600"/>
              </a:spcAft>
            </a:pPr>
            <a:r>
              <a:rPr lang="en-US" sz="1400" dirty="0"/>
              <a:t>Before charging the premium to your student account, you must first have enrolled in the Yale Charge Account Plan.</a:t>
            </a:r>
          </a:p>
          <a:p>
            <a:pPr lvl="2">
              <a:spcAft>
                <a:spcPts val="600"/>
              </a:spcAft>
            </a:pPr>
            <a:r>
              <a:rPr lang="en-US" sz="1400" dirty="0"/>
              <a:t>SIS -&gt; Student Accounts tab -&gt; Charge Account Authorization</a:t>
            </a:r>
          </a:p>
          <a:p>
            <a:pPr lvl="1">
              <a:spcAft>
                <a:spcPts val="600"/>
              </a:spcAft>
            </a:pPr>
            <a:r>
              <a:rPr lang="en-US" sz="1400" dirty="0"/>
              <a:t>It is your responsibility to be aware of and pay charges to your student account on time.</a:t>
            </a:r>
          </a:p>
          <a:p>
            <a:pPr lvl="1">
              <a:spcAft>
                <a:spcPts val="600"/>
              </a:spcAft>
            </a:pPr>
            <a:r>
              <a:rPr lang="en-US" sz="1400" dirty="0"/>
              <a:t>Late fees may apply if charges to your student account are not paid in a timely manner.</a:t>
            </a:r>
          </a:p>
          <a:p>
            <a:pPr lvl="1">
              <a:spcAft>
                <a:spcPts val="600"/>
              </a:spcAft>
            </a:pPr>
            <a:r>
              <a:rPr lang="en-US" sz="1400" dirty="0"/>
              <a:t>There is a monthly email notification of any balance due.</a:t>
            </a:r>
          </a:p>
          <a:p>
            <a:pPr>
              <a:spcAft>
                <a:spcPts val="600"/>
              </a:spcAft>
            </a:pPr>
            <a:endParaRPr lang="en-US" sz="1400" dirty="0">
              <a:solidFill>
                <a:schemeClr val="tx1"/>
              </a:solidFill>
            </a:endParaRPr>
          </a:p>
          <a:p>
            <a:pPr lvl="1">
              <a:spcAft>
                <a:spcPts val="600"/>
              </a:spcAft>
            </a:pPr>
            <a:endParaRPr lang="en-US" sz="1400" dirty="0"/>
          </a:p>
          <a:p>
            <a:pPr lvl="1">
              <a:spcAft>
                <a:spcPts val="600"/>
              </a:spcAft>
            </a:pPr>
            <a:endParaRPr lang="en-US" sz="1400" dirty="0"/>
          </a:p>
          <a:p>
            <a:pPr lvl="1">
              <a:spcAft>
                <a:spcPts val="600"/>
              </a:spcAft>
            </a:pPr>
            <a:endParaRPr lang="en-US" sz="1400" dirty="0"/>
          </a:p>
        </p:txBody>
      </p:sp>
      <p:sp>
        <p:nvSpPr>
          <p:cNvPr id="2" name="Title 1">
            <a:extLst>
              <a:ext uri="{FF2B5EF4-FFF2-40B4-BE49-F238E27FC236}">
                <a16:creationId xmlns:a16="http://schemas.microsoft.com/office/drawing/2014/main" id="{97911F1D-2EE8-4B1E-BA4E-36C12B4CA0D4}"/>
              </a:ext>
            </a:extLst>
          </p:cNvPr>
          <p:cNvSpPr>
            <a:spLocks noGrp="1"/>
          </p:cNvSpPr>
          <p:nvPr>
            <p:ph type="title"/>
          </p:nvPr>
        </p:nvSpPr>
        <p:spPr>
          <a:xfrm>
            <a:off x="252915" y="118427"/>
            <a:ext cx="8608987" cy="857250"/>
          </a:xfrm>
        </p:spPr>
        <p:txBody>
          <a:bodyPr anchor="t">
            <a:normAutofit/>
          </a:bodyPr>
          <a:lstStyle/>
          <a:p>
            <a:r>
              <a:rPr lang="en-US" dirty="0"/>
              <a:t>Payment options</a:t>
            </a:r>
          </a:p>
        </p:txBody>
      </p:sp>
    </p:spTree>
    <p:extLst>
      <p:ext uri="{BB962C8B-B14F-4D97-AF65-F5344CB8AC3E}">
        <p14:creationId xmlns:p14="http://schemas.microsoft.com/office/powerpoint/2010/main" val="4088351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Your Resources – Connect with Delta Dental</a:t>
            </a:r>
          </a:p>
        </p:txBody>
      </p:sp>
      <p:sp>
        <p:nvSpPr>
          <p:cNvPr id="5" name="Content Placeholder 4"/>
          <p:cNvSpPr>
            <a:spLocks noGrp="1"/>
          </p:cNvSpPr>
          <p:nvPr>
            <p:ph sz="half" idx="2"/>
          </p:nvPr>
        </p:nvSpPr>
        <p:spPr>
          <a:xfrm>
            <a:off x="2396687" y="717997"/>
            <a:ext cx="3269486" cy="4040660"/>
          </a:xfrm>
        </p:spPr>
        <p:style>
          <a:lnRef idx="2">
            <a:schemeClr val="accent1"/>
          </a:lnRef>
          <a:fillRef idx="1">
            <a:schemeClr val="lt1"/>
          </a:fillRef>
          <a:effectRef idx="0">
            <a:schemeClr val="accent1"/>
          </a:effectRef>
          <a:fontRef idx="minor">
            <a:schemeClr val="dk1"/>
          </a:fontRef>
        </p:style>
        <p:txBody>
          <a:bodyPr>
            <a:normAutofit/>
          </a:bodyPr>
          <a:lstStyle/>
          <a:p>
            <a:pPr algn="just">
              <a:spcBef>
                <a:spcPts val="200"/>
              </a:spcBef>
            </a:pPr>
            <a:r>
              <a:rPr lang="en-US" sz="1400" b="1" dirty="0"/>
              <a:t>Delta Dental PPO Plus Premier Plan</a:t>
            </a:r>
            <a:endParaRPr lang="en-US" sz="1400" b="1" dirty="0">
              <a:highlight>
                <a:srgbClr val="FFFF00"/>
              </a:highlight>
            </a:endParaRPr>
          </a:p>
          <a:p>
            <a:pPr algn="ctr">
              <a:spcBef>
                <a:spcPts val="200"/>
              </a:spcBef>
            </a:pPr>
            <a:r>
              <a:rPr lang="en-US" sz="1400" b="1" dirty="0"/>
              <a:t>(</a:t>
            </a:r>
            <a:r>
              <a:rPr lang="en-US" sz="1400" b="1"/>
              <a:t>Group #04255)</a:t>
            </a:r>
            <a:endParaRPr lang="en-US" sz="1400" b="1" dirty="0"/>
          </a:p>
          <a:p>
            <a:pPr algn="just">
              <a:spcBef>
                <a:spcPts val="200"/>
              </a:spcBef>
              <a:buFont typeface="Arial" pitchFamily="34" charset="0"/>
              <a:buChar char="•"/>
            </a:pPr>
            <a:r>
              <a:rPr lang="en-US" sz="1400" b="1" dirty="0"/>
              <a:t> Customer Service 800-452-9310</a:t>
            </a:r>
            <a:r>
              <a:rPr lang="en-US" sz="1400" b="1" dirty="0">
                <a:highlight>
                  <a:srgbClr val="FFFF00"/>
                </a:highlight>
              </a:rPr>
              <a:t> </a:t>
            </a:r>
          </a:p>
          <a:p>
            <a:pPr marL="174625" lvl="1">
              <a:spcBef>
                <a:spcPts val="200"/>
              </a:spcBef>
              <a:buFont typeface="Arial" panose="020B0604020202020204" pitchFamily="34" charset="0"/>
              <a:buChar char="•"/>
            </a:pPr>
            <a:r>
              <a:rPr lang="en-US" sz="1400" dirty="0"/>
              <a:t>Call or go online for these services:</a:t>
            </a:r>
          </a:p>
          <a:p>
            <a:pPr marL="631825" lvl="2" algn="just">
              <a:spcBef>
                <a:spcPts val="200"/>
              </a:spcBef>
            </a:pPr>
            <a:r>
              <a:rPr lang="en-US" sz="1200" dirty="0"/>
              <a:t>Verify eligibility</a:t>
            </a:r>
          </a:p>
          <a:p>
            <a:pPr marL="631825" lvl="2" algn="just">
              <a:spcBef>
                <a:spcPts val="200"/>
              </a:spcBef>
            </a:pPr>
            <a:r>
              <a:rPr lang="en-US" sz="1200" dirty="0"/>
              <a:t>Review benefits</a:t>
            </a:r>
          </a:p>
          <a:p>
            <a:pPr marL="631825" lvl="2" algn="just">
              <a:spcBef>
                <a:spcPts val="200"/>
              </a:spcBef>
            </a:pPr>
            <a:r>
              <a:rPr lang="en-US" sz="1200" dirty="0"/>
              <a:t>Look up claim payments</a:t>
            </a:r>
          </a:p>
          <a:p>
            <a:pPr marL="631825" lvl="2" algn="just">
              <a:spcBef>
                <a:spcPts val="200"/>
              </a:spcBef>
            </a:pPr>
            <a:r>
              <a:rPr lang="en-US" sz="1200" dirty="0"/>
              <a:t>Find a dentist</a:t>
            </a:r>
          </a:p>
          <a:p>
            <a:pPr marL="631825" lvl="2" algn="just">
              <a:spcBef>
                <a:spcPts val="200"/>
              </a:spcBef>
            </a:pPr>
            <a:r>
              <a:rPr lang="en-US" sz="1200" dirty="0"/>
              <a:t>Cost Estimator – on mobile app</a:t>
            </a:r>
          </a:p>
          <a:p>
            <a:pPr marL="631825" lvl="2" algn="just">
              <a:spcBef>
                <a:spcPts val="200"/>
              </a:spcBef>
            </a:pPr>
            <a:r>
              <a:rPr lang="en-US" sz="1200" dirty="0"/>
              <a:t>Print an ID card – or have it on your phone</a:t>
            </a:r>
          </a:p>
          <a:p>
            <a:pPr marL="174625" lvl="1" algn="just">
              <a:spcBef>
                <a:spcPts val="200"/>
              </a:spcBef>
              <a:buFont typeface="Arial" pitchFamily="34" charset="0"/>
              <a:buChar char="•"/>
            </a:pPr>
            <a:r>
              <a:rPr lang="en-US" sz="1400" b="1" dirty="0"/>
              <a:t>Website:  </a:t>
            </a:r>
            <a:r>
              <a:rPr lang="en-US" sz="1400" dirty="0">
                <a:hlinkClick r:id="rId2"/>
              </a:rPr>
              <a:t>www.deltadentalct.com</a:t>
            </a:r>
            <a:endParaRPr lang="en-US" sz="1400" dirty="0"/>
          </a:p>
        </p:txBody>
      </p:sp>
      <p:pic>
        <p:nvPicPr>
          <p:cNvPr id="8" name="Picture 7" descr="A person in a white shirt&#10;&#10;Description automatically generated with medium confidence">
            <a:extLst>
              <a:ext uri="{FF2B5EF4-FFF2-40B4-BE49-F238E27FC236}">
                <a16:creationId xmlns:a16="http://schemas.microsoft.com/office/drawing/2014/main" id="{D00157C7-61A6-4B5A-A2C2-645DF67EE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6776" y="1032637"/>
            <a:ext cx="1705691" cy="341138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23FEBF-6BC4-4662-ACE6-61B2837CE4AD}"/>
              </a:ext>
            </a:extLst>
          </p:cNvPr>
          <p:cNvSpPr txBox="1">
            <a:spLocks/>
          </p:cNvSpPr>
          <p:nvPr/>
        </p:nvSpPr>
        <p:spPr>
          <a:xfrm>
            <a:off x="195200" y="197086"/>
            <a:ext cx="8834500" cy="736638"/>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kern="1200" baseline="0">
                <a:solidFill>
                  <a:schemeClr val="tx2"/>
                </a:solidFill>
                <a:latin typeface="Calibri Light" panose="020F0302020204030204" pitchFamily="34" charset="0"/>
                <a:ea typeface="+mj-ea"/>
                <a:cs typeface="+mj-cs"/>
              </a:defRPr>
            </a:lvl1pPr>
          </a:lstStyle>
          <a:p>
            <a:r>
              <a:rPr lang="en-US" sz="5400" dirty="0">
                <a:solidFill>
                  <a:srgbClr val="3CB54D"/>
                </a:solidFill>
              </a:rPr>
              <a:t>Questions?</a:t>
            </a:r>
            <a:endParaRPr lang="en-US" sz="4000" b="1" dirty="0">
              <a:solidFill>
                <a:srgbClr val="3CB54D"/>
              </a:solidFill>
            </a:endParaRPr>
          </a:p>
        </p:txBody>
      </p:sp>
      <p:sp>
        <p:nvSpPr>
          <p:cNvPr id="3" name="TextBox 2">
            <a:extLst>
              <a:ext uri="{FF2B5EF4-FFF2-40B4-BE49-F238E27FC236}">
                <a16:creationId xmlns:a16="http://schemas.microsoft.com/office/drawing/2014/main" id="{629FED96-D303-45C7-A4E3-2823A8888085}"/>
              </a:ext>
            </a:extLst>
          </p:cNvPr>
          <p:cNvSpPr txBox="1"/>
          <p:nvPr/>
        </p:nvSpPr>
        <p:spPr>
          <a:xfrm>
            <a:off x="2329382" y="1795428"/>
            <a:ext cx="4485233" cy="1384995"/>
          </a:xfrm>
          <a:prstGeom prst="rect">
            <a:avLst/>
          </a:prstGeom>
          <a:noFill/>
        </p:spPr>
        <p:txBody>
          <a:bodyPr wrap="square" rtlCol="0">
            <a:spAutoFit/>
          </a:bodyPr>
          <a:lstStyle/>
          <a:p>
            <a:pPr algn="ctr"/>
            <a:r>
              <a:rPr lang="en-US" sz="2800" dirty="0"/>
              <a:t>Log into the </a:t>
            </a:r>
            <a:r>
              <a:rPr lang="en-US" sz="2800" b="1" dirty="0">
                <a:solidFill>
                  <a:srgbClr val="2DB035"/>
                </a:solidFill>
              </a:rPr>
              <a:t>MySmile® portal </a:t>
            </a:r>
          </a:p>
          <a:p>
            <a:pPr algn="ctr"/>
            <a:r>
              <a:rPr lang="en-US" sz="2800" dirty="0"/>
              <a:t>or</a:t>
            </a:r>
          </a:p>
          <a:p>
            <a:pPr algn="ctr"/>
            <a:r>
              <a:rPr lang="en-US" sz="2800" dirty="0"/>
              <a:t>Contact us at </a:t>
            </a:r>
            <a:r>
              <a:rPr lang="en-US" sz="2800" b="1" dirty="0">
                <a:solidFill>
                  <a:srgbClr val="2DB035"/>
                </a:solidFill>
              </a:rPr>
              <a:t>800-452-9310</a:t>
            </a:r>
          </a:p>
        </p:txBody>
      </p:sp>
    </p:spTree>
    <p:extLst>
      <p:ext uri="{BB962C8B-B14F-4D97-AF65-F5344CB8AC3E}">
        <p14:creationId xmlns:p14="http://schemas.microsoft.com/office/powerpoint/2010/main" val="4068551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2" y="118427"/>
            <a:ext cx="7523330" cy="864064"/>
          </a:xfrm>
        </p:spPr>
        <p:txBody>
          <a:bodyPr/>
          <a:lstStyle/>
          <a:p>
            <a:pPr algn="ctr"/>
            <a:r>
              <a:rPr lang="en-US" sz="3600">
                <a:solidFill>
                  <a:schemeClr val="tx2">
                    <a:lumMod val="75000"/>
                  </a:schemeClr>
                </a:solidFill>
              </a:rPr>
              <a:t>Dental Benefits – Update  </a:t>
            </a:r>
            <a:endParaRPr lang="en-US" sz="3600" dirty="0">
              <a:solidFill>
                <a:schemeClr val="tx2">
                  <a:lumMod val="75000"/>
                </a:schemeClr>
              </a:solidFill>
            </a:endParaRPr>
          </a:p>
        </p:txBody>
      </p:sp>
      <p:sp>
        <p:nvSpPr>
          <p:cNvPr id="3" name="Content Placeholder 2"/>
          <p:cNvSpPr>
            <a:spLocks noGrp="1"/>
          </p:cNvSpPr>
          <p:nvPr>
            <p:ph idx="1"/>
          </p:nvPr>
        </p:nvSpPr>
        <p:spPr>
          <a:xfrm>
            <a:off x="847765" y="989766"/>
            <a:ext cx="6829426" cy="3933230"/>
          </a:xfrm>
        </p:spPr>
        <p:txBody>
          <a:bodyPr/>
          <a:lstStyle/>
          <a:p>
            <a:pPr marL="227013" indent="-227013"/>
            <a:endParaRPr lang="en-US" dirty="0">
              <a:latin typeface="Calibri Light" panose="020F0302020204030204" pitchFamily="34" charset="0"/>
            </a:endParaRPr>
          </a:p>
          <a:p>
            <a:pPr marL="0" indent="0">
              <a:buNone/>
            </a:pPr>
            <a:r>
              <a:rPr lang="en-US" sz="1800" dirty="0">
                <a:latin typeface="Calibri Light" panose="020F0302020204030204" pitchFamily="34" charset="0"/>
              </a:rPr>
              <a:t>No plan changes – both Basic and Enhanced Plans will be offered again this year. </a:t>
            </a:r>
          </a:p>
          <a:p>
            <a:pPr marL="227013" indent="-227013"/>
            <a:endParaRPr lang="en-US" sz="1800" dirty="0">
              <a:latin typeface="Calibri Light" panose="020F0302020204030204" pitchFamily="34" charset="0"/>
            </a:endParaRPr>
          </a:p>
          <a:p>
            <a:pPr marL="0" indent="0">
              <a:buNone/>
            </a:pPr>
            <a:r>
              <a:rPr lang="en-US" sz="1800" dirty="0">
                <a:latin typeface="Calibri Light" panose="020F0302020204030204" pitchFamily="34" charset="0"/>
              </a:rPr>
              <a:t>Remember – The Delta Website is mobile enabled so it’s always with you. </a:t>
            </a:r>
          </a:p>
          <a:p>
            <a:pPr marL="227013" indent="-227013"/>
            <a:endParaRPr lang="en-US" sz="1800" dirty="0">
              <a:latin typeface="Calibri Light" panose="020F0302020204030204" pitchFamily="34" charset="0"/>
            </a:endParaRPr>
          </a:p>
          <a:p>
            <a:pPr marL="0" indent="0">
              <a:buNone/>
            </a:pPr>
            <a:r>
              <a:rPr lang="en-US" sz="1800" dirty="0">
                <a:latin typeface="Calibri Light" panose="020F0302020204030204" pitchFamily="34" charset="0"/>
              </a:rPr>
              <a:t>ID Cards will be mailed to your home. A digital copy is also available on the Delta Dental Website or on App. </a:t>
            </a:r>
          </a:p>
        </p:txBody>
      </p:sp>
      <p:pic>
        <p:nvPicPr>
          <p:cNvPr id="1026" name="Picture 6" descr="A picture containing text, sign, clipart&#10;&#10;Description automatically generated">
            <a:extLst>
              <a:ext uri="{FF2B5EF4-FFF2-40B4-BE49-F238E27FC236}">
                <a16:creationId xmlns:a16="http://schemas.microsoft.com/office/drawing/2014/main" id="{80A12A46-C045-8B97-FE40-3207807462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618" y="3414877"/>
            <a:ext cx="575733" cy="3656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7" descr="Icon&#10;&#10;Description automatically generated">
            <a:extLst>
              <a:ext uri="{FF2B5EF4-FFF2-40B4-BE49-F238E27FC236}">
                <a16:creationId xmlns:a16="http://schemas.microsoft.com/office/drawing/2014/main" id="{3E21D8E6-9AA9-60FF-D192-82CE2EF803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912" y="1257710"/>
            <a:ext cx="454025" cy="635000"/>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Smart Phone with solid fill">
            <a:extLst>
              <a:ext uri="{FF2B5EF4-FFF2-40B4-BE49-F238E27FC236}">
                <a16:creationId xmlns:a16="http://schemas.microsoft.com/office/drawing/2014/main" id="{DBC87353-EFBF-D3B0-7730-E8C3BB1210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476" y="2254250"/>
            <a:ext cx="635000" cy="635000"/>
          </a:xfrm>
          <a:prstGeom prst="rect">
            <a:avLst/>
          </a:prstGeom>
        </p:spPr>
      </p:pic>
    </p:spTree>
    <p:extLst>
      <p:ext uri="{BB962C8B-B14F-4D97-AF65-F5344CB8AC3E}">
        <p14:creationId xmlns:p14="http://schemas.microsoft.com/office/powerpoint/2010/main" val="1674152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B2FECC-6ED5-44F1-AEDD-94D033F4D4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8509" y="982491"/>
            <a:ext cx="3513086" cy="3513086"/>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D10082FB-28AB-44CA-BADE-59B22B7B02F0}"/>
              </a:ext>
            </a:extLst>
          </p:cNvPr>
          <p:cNvSpPr txBox="1"/>
          <p:nvPr/>
        </p:nvSpPr>
        <p:spPr>
          <a:xfrm>
            <a:off x="334205" y="1316454"/>
            <a:ext cx="4677215" cy="2246769"/>
          </a:xfrm>
          <a:prstGeom prst="rect">
            <a:avLst/>
          </a:prstGeom>
          <a:noFill/>
        </p:spPr>
        <p:txBody>
          <a:bodyPr wrap="square" rtlCol="0">
            <a:spAutoFit/>
          </a:bodyPr>
          <a:lstStyle/>
          <a:p>
            <a:pPr marL="342900" indent="-342900">
              <a:buClr>
                <a:srgbClr val="2DB035"/>
              </a:buClr>
              <a:buFont typeface="Arial" panose="020B0604020202020204" pitchFamily="34" charset="0"/>
              <a:buChar char="•"/>
            </a:pPr>
            <a:r>
              <a:rPr lang="en-US" sz="2000" dirty="0"/>
              <a:t>Available networks </a:t>
            </a:r>
          </a:p>
          <a:p>
            <a:pPr marL="342900" indent="-342900">
              <a:buClr>
                <a:srgbClr val="2DB035"/>
              </a:buClr>
              <a:buFont typeface="Arial" panose="020B0604020202020204" pitchFamily="34" charset="0"/>
              <a:buChar char="•"/>
            </a:pPr>
            <a:r>
              <a:rPr lang="en-US" sz="2000" dirty="0"/>
              <a:t>Your dental plans </a:t>
            </a:r>
            <a:endParaRPr lang="en-US" sz="2000" dirty="0">
              <a:highlight>
                <a:srgbClr val="FFFF00"/>
              </a:highlight>
            </a:endParaRPr>
          </a:p>
          <a:p>
            <a:pPr marL="342900" indent="-342900">
              <a:buClr>
                <a:srgbClr val="2DB035"/>
              </a:buClr>
              <a:buFont typeface="Arial" panose="020B0604020202020204" pitchFamily="34" charset="0"/>
              <a:buChar char="•"/>
            </a:pPr>
            <a:r>
              <a:rPr lang="en-US" sz="2000" dirty="0"/>
              <a:t>ID cards</a:t>
            </a:r>
          </a:p>
          <a:p>
            <a:pPr marL="342900" indent="-342900">
              <a:buClr>
                <a:srgbClr val="2DB035"/>
              </a:buClr>
              <a:buFont typeface="Arial" panose="020B0604020202020204" pitchFamily="34" charset="0"/>
              <a:buChar char="•"/>
            </a:pPr>
            <a:r>
              <a:rPr lang="en-US" sz="2000" dirty="0"/>
              <a:t>Member experience</a:t>
            </a:r>
          </a:p>
          <a:p>
            <a:pPr marL="342900" indent="-342900">
              <a:buClr>
                <a:srgbClr val="2DB035"/>
              </a:buClr>
              <a:buFont typeface="Arial" panose="020B0604020202020204" pitchFamily="34" charset="0"/>
              <a:buChar char="•"/>
            </a:pPr>
            <a:r>
              <a:rPr lang="en-US" sz="2000" dirty="0"/>
              <a:t>Contact Delta Dental </a:t>
            </a:r>
          </a:p>
          <a:p>
            <a:pPr marL="342900" indent="-342900">
              <a:buClr>
                <a:srgbClr val="2DB035"/>
              </a:buClr>
              <a:buFont typeface="Arial" panose="020B0604020202020204" pitchFamily="34" charset="0"/>
              <a:buChar char="•"/>
            </a:pPr>
            <a:r>
              <a:rPr lang="en-US" sz="2000" dirty="0"/>
              <a:t>Oral health </a:t>
            </a:r>
          </a:p>
          <a:p>
            <a:pPr marL="342900" indent="-342900">
              <a:buClr>
                <a:srgbClr val="2DB035"/>
              </a:buClr>
              <a:buFont typeface="Arial" panose="020B0604020202020204" pitchFamily="34" charset="0"/>
              <a:buChar char="•"/>
            </a:pPr>
            <a:r>
              <a:rPr lang="en-US" sz="2000" dirty="0"/>
              <a:t>Additional plan information </a:t>
            </a:r>
          </a:p>
        </p:txBody>
      </p:sp>
      <p:sp>
        <p:nvSpPr>
          <p:cNvPr id="8" name="Title 1">
            <a:extLst>
              <a:ext uri="{FF2B5EF4-FFF2-40B4-BE49-F238E27FC236}">
                <a16:creationId xmlns:a16="http://schemas.microsoft.com/office/drawing/2014/main" id="{EBDB671E-CC29-4A00-A2BE-24D7396E78ED}"/>
              </a:ext>
            </a:extLst>
          </p:cNvPr>
          <p:cNvSpPr txBox="1">
            <a:spLocks/>
          </p:cNvSpPr>
          <p:nvPr/>
        </p:nvSpPr>
        <p:spPr>
          <a:xfrm>
            <a:off x="252912" y="118427"/>
            <a:ext cx="8619626" cy="864064"/>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kern="1200" baseline="0">
                <a:solidFill>
                  <a:schemeClr val="tx2"/>
                </a:solidFill>
                <a:latin typeface="Calibri Light" panose="020F0302020204030204" pitchFamily="34" charset="0"/>
                <a:ea typeface="+mj-ea"/>
                <a:cs typeface="+mj-cs"/>
              </a:defRPr>
            </a:lvl1pPr>
          </a:lstStyle>
          <a:p>
            <a:r>
              <a:rPr lang="en-US" dirty="0"/>
              <a:t>Getting the most from your Delta Dental benefits</a:t>
            </a:r>
          </a:p>
        </p:txBody>
      </p:sp>
    </p:spTree>
    <p:extLst>
      <p:ext uri="{BB962C8B-B14F-4D97-AF65-F5344CB8AC3E}">
        <p14:creationId xmlns:p14="http://schemas.microsoft.com/office/powerpoint/2010/main" val="1945147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87B87C9-59F1-4696-A5A5-C74970D0D264}"/>
              </a:ext>
            </a:extLst>
          </p:cNvPr>
          <p:cNvSpPr/>
          <p:nvPr/>
        </p:nvSpPr>
        <p:spPr>
          <a:xfrm>
            <a:off x="6022427" y="1568668"/>
            <a:ext cx="3019277" cy="2420008"/>
          </a:xfrm>
          <a:prstGeom prst="roundRect">
            <a:avLst/>
          </a:prstGeom>
          <a:solidFill>
            <a:schemeClr val="bg1"/>
          </a:solidFill>
          <a:ln w="3175"/>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22729" y="702835"/>
            <a:ext cx="5567356" cy="3985706"/>
          </a:xfrm>
          <a:prstGeom prst="rect">
            <a:avLst/>
          </a:prstGeom>
          <a:noFill/>
        </p:spPr>
        <p:txBody>
          <a:bodyPr wrap="square" rtlCol="0">
            <a:spAutoFit/>
          </a:bodyPr>
          <a:lstStyle/>
          <a:p>
            <a:pPr>
              <a:spcAft>
                <a:spcPts val="600"/>
              </a:spcAft>
              <a:buClr>
                <a:schemeClr val="tx2"/>
              </a:buClr>
            </a:pPr>
            <a:r>
              <a:rPr lang="en-US" sz="1400" dirty="0">
                <a:solidFill>
                  <a:srgbClr val="2DB035"/>
                </a:solidFill>
                <a:latin typeface="Calibri Light" panose="020F0302020204030204" pitchFamily="34" charset="0"/>
              </a:rPr>
              <a:t>If you use a Delta Dental PPO™ dentist</a:t>
            </a:r>
          </a:p>
          <a:p>
            <a:pPr marL="174625" indent="-174625">
              <a:spcAft>
                <a:spcPts val="600"/>
              </a:spcAft>
              <a:buClr>
                <a:schemeClr val="tx2"/>
              </a:buClr>
              <a:buFont typeface="Arial" panose="020B0604020202020204" pitchFamily="34" charset="0"/>
              <a:buChar char="•"/>
            </a:pPr>
            <a:r>
              <a:rPr lang="en-US" sz="1200" dirty="0">
                <a:latin typeface="Calibri Light" panose="020F0302020204030204" pitchFamily="34" charset="0"/>
              </a:rPr>
              <a:t>Your out-of-pocket costs will be lowest for services if you use a participating PPO dentist. </a:t>
            </a:r>
          </a:p>
          <a:p>
            <a:pPr marL="174625" indent="-174625">
              <a:spcAft>
                <a:spcPts val="600"/>
              </a:spcAft>
              <a:buClr>
                <a:schemeClr val="tx2"/>
              </a:buClr>
              <a:buFont typeface="Arial" panose="020B0604020202020204" pitchFamily="34" charset="0"/>
              <a:buChar char="•"/>
            </a:pPr>
            <a:r>
              <a:rPr lang="en-US" sz="1200" dirty="0">
                <a:latin typeface="Calibri Light" panose="020F0302020204030204" pitchFamily="34" charset="0"/>
              </a:rPr>
              <a:t>Your annual maximum stretches further because the PPO dentists' fees are lower.</a:t>
            </a:r>
          </a:p>
          <a:p>
            <a:pPr marL="174625" indent="-174625">
              <a:spcAft>
                <a:spcPts val="600"/>
              </a:spcAft>
              <a:buClr>
                <a:schemeClr val="tx2"/>
              </a:buClr>
              <a:buFont typeface="Arial" panose="020B0604020202020204" pitchFamily="34" charset="0"/>
              <a:buChar char="•"/>
            </a:pPr>
            <a:r>
              <a:rPr lang="en-US" sz="1200" dirty="0">
                <a:latin typeface="Calibri Light" panose="020F0302020204030204" pitchFamily="34" charset="0"/>
              </a:rPr>
              <a:t>Participating dentists may not charge more than Delta Dental’s allowed charges, and are paid directly by Delta Dental for covered services.</a:t>
            </a:r>
          </a:p>
          <a:p>
            <a:pPr>
              <a:spcAft>
                <a:spcPts val="600"/>
              </a:spcAft>
              <a:buClr>
                <a:schemeClr val="tx2"/>
              </a:buClr>
            </a:pPr>
            <a:r>
              <a:rPr lang="en-US" sz="1400" dirty="0">
                <a:solidFill>
                  <a:srgbClr val="2DB035"/>
                </a:solidFill>
                <a:latin typeface="Calibri Light" panose="020F0302020204030204" pitchFamily="34" charset="0"/>
              </a:rPr>
              <a:t>If you use a Delta Dental Premier® dentist</a:t>
            </a:r>
          </a:p>
          <a:p>
            <a:pPr marL="174625" indent="-174625">
              <a:spcAft>
                <a:spcPts val="600"/>
              </a:spcAft>
              <a:buClr>
                <a:schemeClr val="tx2"/>
              </a:buClr>
              <a:buFont typeface="Arial" panose="020B0604020202020204" pitchFamily="34" charset="0"/>
              <a:buChar char="•"/>
            </a:pPr>
            <a:r>
              <a:rPr lang="en-US" sz="1200" dirty="0">
                <a:latin typeface="Calibri Light" panose="020F0302020204030204" pitchFamily="34" charset="0"/>
              </a:rPr>
              <a:t>Our largest nationwide network. </a:t>
            </a:r>
          </a:p>
          <a:p>
            <a:pPr marL="174625" indent="-174625">
              <a:spcAft>
                <a:spcPts val="600"/>
              </a:spcAft>
              <a:buClr>
                <a:schemeClr val="tx2"/>
              </a:buClr>
              <a:buFont typeface="Arial" panose="020B0604020202020204" pitchFamily="34" charset="0"/>
              <a:buChar char="•"/>
            </a:pPr>
            <a:r>
              <a:rPr lang="en-US" sz="1200" dirty="0">
                <a:latin typeface="Calibri Light" panose="020F0302020204030204" pitchFamily="34" charset="0"/>
              </a:rPr>
              <a:t>Your out-of-pocket costs will be higher, and your plan maximum will not go as far, since Premier dentists' fees are not as discounted as PPO dentists </a:t>
            </a:r>
          </a:p>
          <a:p>
            <a:pPr marL="174625" indent="-174625">
              <a:spcAft>
                <a:spcPts val="600"/>
              </a:spcAft>
              <a:buClr>
                <a:schemeClr val="tx2"/>
              </a:buClr>
              <a:buFont typeface="Arial" panose="020B0604020202020204" pitchFamily="34" charset="0"/>
              <a:buChar char="•"/>
            </a:pPr>
            <a:r>
              <a:rPr lang="en-US" sz="1200" dirty="0">
                <a:latin typeface="Calibri Light" panose="020F0302020204030204" pitchFamily="34" charset="0"/>
              </a:rPr>
              <a:t>Participating dentists may not charge more than Delta Dental’s allowed charges, and are paid directly by Delta Dental for covered services</a:t>
            </a:r>
          </a:p>
          <a:p>
            <a:pPr>
              <a:spcAft>
                <a:spcPts val="600"/>
              </a:spcAft>
              <a:buClr>
                <a:schemeClr val="tx2"/>
              </a:buClr>
            </a:pPr>
            <a:r>
              <a:rPr lang="en-US" sz="1400" dirty="0">
                <a:solidFill>
                  <a:srgbClr val="2DB035"/>
                </a:solidFill>
                <a:latin typeface="Calibri Light" panose="020F0302020204030204" pitchFamily="34" charset="0"/>
              </a:rPr>
              <a:t>You may use dentists that do not participate with Delta Dental </a:t>
            </a:r>
          </a:p>
          <a:p>
            <a:pPr marL="171450" indent="-171450">
              <a:spcAft>
                <a:spcPts val="600"/>
              </a:spcAft>
              <a:buClr>
                <a:schemeClr val="tx2"/>
              </a:buClr>
              <a:buFont typeface="Arial" panose="020B0604020202020204" pitchFamily="34" charset="0"/>
              <a:buChar char="•"/>
            </a:pPr>
            <a:r>
              <a:rPr lang="en-US" sz="1200" dirty="0">
                <a:latin typeface="Calibri Light" panose="020F0302020204030204" pitchFamily="34" charset="0"/>
              </a:rPr>
              <a:t>You are responsible for submitting the claim</a:t>
            </a:r>
          </a:p>
          <a:p>
            <a:pPr marL="171450" indent="-171450">
              <a:spcAft>
                <a:spcPts val="600"/>
              </a:spcAft>
              <a:buClr>
                <a:schemeClr val="tx2"/>
              </a:buClr>
              <a:buFont typeface="Arial" panose="020B0604020202020204" pitchFamily="34" charset="0"/>
              <a:buChar char="•"/>
            </a:pPr>
            <a:r>
              <a:rPr lang="en-US" sz="1200" dirty="0">
                <a:latin typeface="Calibri Light" panose="020F0302020204030204" pitchFamily="34" charset="0"/>
              </a:rPr>
              <a:t>You are responsible for making payment to the dentist</a:t>
            </a:r>
          </a:p>
          <a:p>
            <a:pPr marL="171450" indent="-171450">
              <a:spcAft>
                <a:spcPts val="600"/>
              </a:spcAft>
              <a:buClr>
                <a:schemeClr val="tx2"/>
              </a:buClr>
              <a:buFont typeface="Arial" panose="020B0604020202020204" pitchFamily="34" charset="0"/>
              <a:buChar char="•"/>
            </a:pPr>
            <a:r>
              <a:rPr lang="en-US" sz="1200" dirty="0">
                <a:latin typeface="Calibri Light" panose="020F0302020204030204" pitchFamily="34" charset="0"/>
              </a:rPr>
              <a:t>Your out-of-pocket costs are highest when you use non-participating dentists</a:t>
            </a:r>
          </a:p>
        </p:txBody>
      </p:sp>
      <p:sp>
        <p:nvSpPr>
          <p:cNvPr id="5" name="Title 1">
            <a:extLst>
              <a:ext uri="{FF2B5EF4-FFF2-40B4-BE49-F238E27FC236}">
                <a16:creationId xmlns:a16="http://schemas.microsoft.com/office/drawing/2014/main" id="{BA5D728F-8243-4B78-9EC9-F8B771311B8D}"/>
              </a:ext>
            </a:extLst>
          </p:cNvPr>
          <p:cNvSpPr txBox="1">
            <a:spLocks/>
          </p:cNvSpPr>
          <p:nvPr/>
        </p:nvSpPr>
        <p:spPr>
          <a:xfrm>
            <a:off x="99152" y="118427"/>
            <a:ext cx="9044848" cy="864064"/>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kern="1200" baseline="0">
                <a:solidFill>
                  <a:schemeClr val="tx2"/>
                </a:solidFill>
                <a:latin typeface="Calibri Light" panose="020F0302020204030204" pitchFamily="34" charset="0"/>
                <a:ea typeface="+mj-ea"/>
                <a:cs typeface="+mj-cs"/>
              </a:defRPr>
            </a:lvl1pPr>
          </a:lstStyle>
          <a:p>
            <a:r>
              <a:rPr lang="en-US" dirty="0"/>
              <a:t>Delta Dental PPO Plus Premier™ nationwide networks</a:t>
            </a:r>
          </a:p>
        </p:txBody>
      </p:sp>
      <p:sp>
        <p:nvSpPr>
          <p:cNvPr id="2" name="TextBox 1">
            <a:extLst>
              <a:ext uri="{FF2B5EF4-FFF2-40B4-BE49-F238E27FC236}">
                <a16:creationId xmlns:a16="http://schemas.microsoft.com/office/drawing/2014/main" id="{070862AB-4C0B-4FAF-9342-263403B53C23}"/>
              </a:ext>
            </a:extLst>
          </p:cNvPr>
          <p:cNvSpPr txBox="1"/>
          <p:nvPr/>
        </p:nvSpPr>
        <p:spPr>
          <a:xfrm>
            <a:off x="6124723" y="1696760"/>
            <a:ext cx="3019277" cy="1661993"/>
          </a:xfrm>
          <a:prstGeom prst="rect">
            <a:avLst/>
          </a:prstGeom>
          <a:noFill/>
        </p:spPr>
        <p:txBody>
          <a:bodyPr wrap="square" rtlCol="0">
            <a:spAutoFit/>
          </a:bodyPr>
          <a:lstStyle/>
          <a:p>
            <a:r>
              <a:rPr lang="en-US" sz="1400" dirty="0"/>
              <a:t>Visit </a:t>
            </a:r>
            <a:r>
              <a:rPr lang="en-US" sz="1400" b="1" dirty="0">
                <a:solidFill>
                  <a:srgbClr val="2DB035"/>
                </a:solidFill>
                <a:hlinkClick r:id="rId3"/>
              </a:rPr>
              <a:t>www.DeltaDentalCT.com/FAD </a:t>
            </a:r>
            <a:endParaRPr lang="en-US" sz="1400" b="1" dirty="0">
              <a:solidFill>
                <a:srgbClr val="2DB035"/>
              </a:solidFill>
            </a:endParaRPr>
          </a:p>
          <a:p>
            <a:r>
              <a:rPr lang="en-US" sz="1400" dirty="0"/>
              <a:t>to find a dentist. </a:t>
            </a:r>
          </a:p>
          <a:p>
            <a:endParaRPr lang="en-US" sz="1400" dirty="0"/>
          </a:p>
          <a:p>
            <a:r>
              <a:rPr lang="en-US" sz="1400" dirty="0"/>
              <a:t>Choosing dentists with the “Greater Savings” icon helps you keep more money in your pocket.</a:t>
            </a:r>
            <a:endParaRPr lang="en-US" dirty="0"/>
          </a:p>
          <a:p>
            <a:endParaRPr lang="en-US" dirty="0"/>
          </a:p>
        </p:txBody>
      </p:sp>
      <p:pic>
        <p:nvPicPr>
          <p:cNvPr id="4" name="Picture 3">
            <a:extLst>
              <a:ext uri="{FF2B5EF4-FFF2-40B4-BE49-F238E27FC236}">
                <a16:creationId xmlns:a16="http://schemas.microsoft.com/office/drawing/2014/main" id="{37AFA41E-21EB-4A3F-BBB5-C0CE4328E8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5649" y="3149231"/>
            <a:ext cx="1611469" cy="675228"/>
          </a:xfrm>
          <a:prstGeom prst="rect">
            <a:avLst/>
          </a:prstGeom>
        </p:spPr>
      </p:pic>
    </p:spTree>
    <p:extLst>
      <p:ext uri="{BB962C8B-B14F-4D97-AF65-F5344CB8AC3E}">
        <p14:creationId xmlns:p14="http://schemas.microsoft.com/office/powerpoint/2010/main" val="2251313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ctr">
              <a:lnSpc>
                <a:spcPct val="90000"/>
              </a:lnSpc>
            </a:pPr>
            <a:r>
              <a:rPr lang="en-US" sz="4800" dirty="0"/>
              <a:t>Overview of Benefit Plans </a:t>
            </a:r>
            <a:br>
              <a:rPr lang="en-US" sz="4800" dirty="0"/>
            </a:br>
            <a:endParaRPr lang="en-US" sz="4800" dirty="0"/>
          </a:p>
        </p:txBody>
      </p:sp>
      <p:pic>
        <p:nvPicPr>
          <p:cNvPr id="5" name="Picture 4">
            <a:extLst>
              <a:ext uri="{FF2B5EF4-FFF2-40B4-BE49-F238E27FC236}">
                <a16:creationId xmlns:a16="http://schemas.microsoft.com/office/drawing/2014/main" id="{79468AB3-7840-474D-8AB0-E08A24C22A49}"/>
              </a:ext>
            </a:extLst>
          </p:cNvPr>
          <p:cNvPicPr>
            <a:picLocks noChangeAspect="1"/>
          </p:cNvPicPr>
          <p:nvPr/>
        </p:nvPicPr>
        <p:blipFill rotWithShape="1">
          <a:blip r:embed="rId3">
            <a:extLst>
              <a:ext uri="{28A0092B-C50C-407E-A947-70E740481C1C}">
                <a14:useLocalDpi xmlns:a14="http://schemas.microsoft.com/office/drawing/2010/main" val="0"/>
              </a:ext>
            </a:extLst>
          </a:blip>
          <a:srcRect t="7546" b="18662"/>
          <a:stretch/>
        </p:blipFill>
        <p:spPr>
          <a:xfrm>
            <a:off x="116222" y="1077378"/>
            <a:ext cx="8911555" cy="3680674"/>
          </a:xfrm>
          <a:prstGeom prst="rect">
            <a:avLst/>
          </a:prstGeom>
        </p:spPr>
      </p:pic>
    </p:spTree>
    <p:extLst>
      <p:ext uri="{BB962C8B-B14F-4D97-AF65-F5344CB8AC3E}">
        <p14:creationId xmlns:p14="http://schemas.microsoft.com/office/powerpoint/2010/main" val="3889908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2DC48-10B8-448E-BA01-01EC48FF40F1}"/>
              </a:ext>
            </a:extLst>
          </p:cNvPr>
          <p:cNvSpPr>
            <a:spLocks noGrp="1"/>
          </p:cNvSpPr>
          <p:nvPr>
            <p:ph type="title"/>
          </p:nvPr>
        </p:nvSpPr>
        <p:spPr>
          <a:xfrm>
            <a:off x="126452" y="27253"/>
            <a:ext cx="8891089" cy="387350"/>
          </a:xfrm>
        </p:spPr>
        <p:txBody>
          <a:bodyPr/>
          <a:lstStyle/>
          <a:p>
            <a:pPr algn="ctr"/>
            <a:r>
              <a:rPr lang="en-US" sz="2800" dirty="0"/>
              <a:t>Delta Dental PPO Plus Premier™  Basic Plan</a:t>
            </a:r>
            <a:endParaRPr lang="en-US" sz="2800" dirty="0">
              <a:solidFill>
                <a:srgbClr val="FF0000"/>
              </a:solidFill>
            </a:endParaRPr>
          </a:p>
        </p:txBody>
      </p:sp>
      <p:graphicFrame>
        <p:nvGraphicFramePr>
          <p:cNvPr id="10" name="Table 9">
            <a:extLst>
              <a:ext uri="{FF2B5EF4-FFF2-40B4-BE49-F238E27FC236}">
                <a16:creationId xmlns:a16="http://schemas.microsoft.com/office/drawing/2014/main" id="{6CFF388F-4DC9-465D-A7FA-6F896DB4D8DD}"/>
              </a:ext>
            </a:extLst>
          </p:cNvPr>
          <p:cNvGraphicFramePr>
            <a:graphicFrameLocks noGrp="1"/>
          </p:cNvGraphicFramePr>
          <p:nvPr>
            <p:extLst>
              <p:ext uri="{D42A27DB-BD31-4B8C-83A1-F6EECF244321}">
                <p14:modId xmlns:p14="http://schemas.microsoft.com/office/powerpoint/2010/main" val="3753716236"/>
              </p:ext>
            </p:extLst>
          </p:nvPr>
        </p:nvGraphicFramePr>
        <p:xfrm>
          <a:off x="299675" y="594040"/>
          <a:ext cx="8544645" cy="4134857"/>
        </p:xfrm>
        <a:graphic>
          <a:graphicData uri="http://schemas.openxmlformats.org/drawingml/2006/table">
            <a:tbl>
              <a:tblPr firstRow="1" bandRow="1">
                <a:tableStyleId>{5C22544A-7EE6-4342-B048-85BDC9FD1C3A}</a:tableStyleId>
              </a:tblPr>
              <a:tblGrid>
                <a:gridCol w="3247125">
                  <a:extLst>
                    <a:ext uri="{9D8B030D-6E8A-4147-A177-3AD203B41FA5}">
                      <a16:colId xmlns:a16="http://schemas.microsoft.com/office/drawing/2014/main" val="20000"/>
                    </a:ext>
                  </a:extLst>
                </a:gridCol>
                <a:gridCol w="1868050">
                  <a:extLst>
                    <a:ext uri="{9D8B030D-6E8A-4147-A177-3AD203B41FA5}">
                      <a16:colId xmlns:a16="http://schemas.microsoft.com/office/drawing/2014/main" val="20001"/>
                    </a:ext>
                  </a:extLst>
                </a:gridCol>
                <a:gridCol w="1714735">
                  <a:extLst>
                    <a:ext uri="{9D8B030D-6E8A-4147-A177-3AD203B41FA5}">
                      <a16:colId xmlns:a16="http://schemas.microsoft.com/office/drawing/2014/main" val="1100626240"/>
                    </a:ext>
                  </a:extLst>
                </a:gridCol>
                <a:gridCol w="1714735">
                  <a:extLst>
                    <a:ext uri="{9D8B030D-6E8A-4147-A177-3AD203B41FA5}">
                      <a16:colId xmlns:a16="http://schemas.microsoft.com/office/drawing/2014/main" val="3062616203"/>
                    </a:ext>
                  </a:extLst>
                </a:gridCol>
              </a:tblGrid>
              <a:tr h="934457">
                <a:tc>
                  <a:txBody>
                    <a:bodyPr/>
                    <a:lstStyle/>
                    <a:p>
                      <a:pPr lvl="0" algn="ctr">
                        <a:lnSpc>
                          <a:spcPct val="100000"/>
                        </a:lnSpc>
                      </a:pPr>
                      <a:r>
                        <a:rPr lang="en-US" sz="1400">
                          <a:latin typeface="Calibri Light" panose="020F0302020204030204" pitchFamily="34" charset="0"/>
                        </a:rPr>
                        <a:t>Yale Graduate &amp; Professional Student Plan </a:t>
                      </a:r>
                    </a:p>
                    <a:p>
                      <a:pPr lvl="0" algn="ctr">
                        <a:lnSpc>
                          <a:spcPct val="100000"/>
                        </a:lnSpc>
                      </a:pPr>
                      <a:r>
                        <a:rPr lang="en-US" sz="1400">
                          <a:latin typeface="Calibri Light" panose="020F0302020204030204" pitchFamily="34" charset="0"/>
                        </a:rPr>
                        <a:t>Group #04255</a:t>
                      </a:r>
                    </a:p>
                  </a:txBody>
                  <a:tcPr marT="34290" marB="34290" anchor="ctr"/>
                </a:tc>
                <a:tc>
                  <a:txBody>
                    <a:bodyPr/>
                    <a:lstStyle/>
                    <a:p>
                      <a:pPr marL="0" marR="0" algn="ctr">
                        <a:lnSpc>
                          <a:spcPct val="100000"/>
                        </a:lnSpc>
                        <a:spcBef>
                          <a:spcPts val="0"/>
                        </a:spcBef>
                        <a:spcAft>
                          <a:spcPts val="0"/>
                        </a:spcAft>
                      </a:pPr>
                      <a:r>
                        <a:rPr lang="en-US" sz="1400" b="1" u="none">
                          <a:solidFill>
                            <a:schemeClr val="bg1"/>
                          </a:solidFill>
                          <a:latin typeface="Calibri Light" panose="020F0302020204030204" pitchFamily="34" charset="0"/>
                        </a:rPr>
                        <a:t>If a Delta Dental PPO™ Dentist is Used</a:t>
                      </a:r>
                    </a:p>
                    <a:p>
                      <a:pPr marL="0" marR="0" algn="ctr">
                        <a:lnSpc>
                          <a:spcPct val="100000"/>
                        </a:lnSpc>
                        <a:spcBef>
                          <a:spcPts val="0"/>
                        </a:spcBef>
                        <a:spcAft>
                          <a:spcPts val="0"/>
                        </a:spcAft>
                      </a:pPr>
                      <a:r>
                        <a:rPr lang="en-US" sz="1400" b="1" u="none">
                          <a:solidFill>
                            <a:schemeClr val="bg1"/>
                          </a:solidFill>
                          <a:latin typeface="Calibri Light" panose="020F0302020204030204" pitchFamily="34" charset="0"/>
                        </a:rPr>
                        <a:t> (In-Network)</a:t>
                      </a:r>
                      <a:endParaRPr lang="en-US" sz="1400" u="none">
                        <a:latin typeface="Calibri Light" panose="020F0302020204030204" pitchFamily="34" charset="0"/>
                        <a:ea typeface="Calibri"/>
                        <a:cs typeface="Times New Roman"/>
                      </a:endParaRPr>
                    </a:p>
                  </a:txBody>
                  <a:tcPr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a:latin typeface="Calibri Light" panose="020F0302020204030204" pitchFamily="34" charset="0"/>
                          <a:ea typeface="Calibri"/>
                          <a:cs typeface="Times New Roman"/>
                        </a:rPr>
                        <a:t>If a Delta Dental Premier® is Used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a:latin typeface="Calibri Light" panose="020F0302020204030204" pitchFamily="34" charset="0"/>
                          <a:ea typeface="Calibri"/>
                          <a:cs typeface="Times New Roman"/>
                        </a:rPr>
                        <a:t>(In-Network)</a:t>
                      </a:r>
                    </a:p>
                  </a:txBody>
                  <a:tcPr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kern="1200">
                          <a:latin typeface="Calibri Light" panose="020F0302020204030204" pitchFamily="34" charset="0"/>
                        </a:rPr>
                        <a:t>If a Non-Participating Dentist is Used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kern="1200">
                          <a:latin typeface="Calibri Light" panose="020F0302020204030204" pitchFamily="34" charset="0"/>
                          <a:ea typeface="Calibri"/>
                          <a:cs typeface="Times New Roman"/>
                        </a:rPr>
                        <a:t>(Out-Of-Network)</a:t>
                      </a:r>
                      <a:endParaRPr lang="en-US" sz="1400" u="none">
                        <a:latin typeface="Calibri Light" panose="020F0302020204030204" pitchFamily="34" charset="0"/>
                        <a:ea typeface="Calibri"/>
                        <a:cs typeface="Times New Roman"/>
                      </a:endParaRPr>
                    </a:p>
                  </a:txBody>
                  <a:tcPr marT="34290" marB="34290"/>
                </a:tc>
                <a:extLst>
                  <a:ext uri="{0D108BD9-81ED-4DB2-BD59-A6C34878D82A}">
                    <a16:rowId xmlns:a16="http://schemas.microsoft.com/office/drawing/2014/main" val="10000"/>
                  </a:ext>
                </a:extLst>
              </a:tr>
              <a:tr h="1493308">
                <a:tc>
                  <a:txBody>
                    <a:bodyPr/>
                    <a:lstStyle/>
                    <a:p>
                      <a:pPr marL="0" marR="0">
                        <a:lnSpc>
                          <a:spcPct val="100000"/>
                        </a:lnSpc>
                        <a:spcBef>
                          <a:spcPts val="0"/>
                        </a:spcBef>
                        <a:spcAft>
                          <a:spcPts val="0"/>
                        </a:spcAft>
                      </a:pPr>
                      <a:r>
                        <a:rPr lang="en-US" sz="1200" b="1">
                          <a:latin typeface="Calibri Light" panose="020F0302020204030204" pitchFamily="34" charset="0"/>
                        </a:rPr>
                        <a:t>Preventive &amp; Diagnostic</a:t>
                      </a:r>
                    </a:p>
                    <a:p>
                      <a:pPr marL="171450" marR="0" indent="-171450">
                        <a:lnSpc>
                          <a:spcPct val="100000"/>
                        </a:lnSpc>
                        <a:spcBef>
                          <a:spcPts val="0"/>
                        </a:spcBef>
                        <a:spcAft>
                          <a:spcPts val="0"/>
                        </a:spcAft>
                        <a:buFont typeface="Wingdings" panose="05000000000000000000" pitchFamily="2" charset="2"/>
                        <a:buChar char="Ø"/>
                      </a:pPr>
                      <a:r>
                        <a:rPr lang="en-US" sz="1200" b="0">
                          <a:latin typeface="Calibri Light" panose="020F0302020204030204" pitchFamily="34" charset="0"/>
                        </a:rPr>
                        <a:t>Exams</a:t>
                      </a:r>
                    </a:p>
                    <a:p>
                      <a:pPr marL="171450" marR="0" indent="-171450">
                        <a:lnSpc>
                          <a:spcPct val="100000"/>
                        </a:lnSpc>
                        <a:spcBef>
                          <a:spcPts val="0"/>
                        </a:spcBef>
                        <a:spcAft>
                          <a:spcPts val="0"/>
                        </a:spcAft>
                        <a:buFont typeface="Wingdings" panose="05000000000000000000" pitchFamily="2" charset="2"/>
                        <a:buChar char="Ø"/>
                      </a:pPr>
                      <a:r>
                        <a:rPr lang="en-US" sz="1200" b="0">
                          <a:latin typeface="Calibri Light" panose="020F0302020204030204" pitchFamily="34" charset="0"/>
                        </a:rPr>
                        <a:t>Cleanings</a:t>
                      </a:r>
                    </a:p>
                    <a:p>
                      <a:pPr marL="171450" marR="0" indent="-171450">
                        <a:lnSpc>
                          <a:spcPct val="100000"/>
                        </a:lnSpc>
                        <a:spcBef>
                          <a:spcPts val="0"/>
                        </a:spcBef>
                        <a:spcAft>
                          <a:spcPts val="0"/>
                        </a:spcAft>
                        <a:buFont typeface="Wingdings" panose="05000000000000000000" pitchFamily="2" charset="2"/>
                        <a:buChar char="Ø"/>
                      </a:pPr>
                      <a:r>
                        <a:rPr lang="en-US" sz="1200" b="0">
                          <a:latin typeface="Calibri Light" panose="020F0302020204030204" pitchFamily="34" charset="0"/>
                        </a:rPr>
                        <a:t>Bitewing X-Rays</a:t>
                      </a:r>
                    </a:p>
                    <a:p>
                      <a:pPr marL="171450" marR="0" indent="-171450">
                        <a:lnSpc>
                          <a:spcPct val="100000"/>
                        </a:lnSpc>
                        <a:spcBef>
                          <a:spcPts val="0"/>
                        </a:spcBef>
                        <a:spcAft>
                          <a:spcPts val="0"/>
                        </a:spcAft>
                        <a:buFont typeface="Wingdings" panose="05000000000000000000" pitchFamily="2" charset="2"/>
                        <a:buChar char="Ø"/>
                      </a:pPr>
                      <a:r>
                        <a:rPr lang="en-US" sz="1200" b="0">
                          <a:latin typeface="Calibri Light" panose="020F0302020204030204" pitchFamily="34" charset="0"/>
                        </a:rPr>
                        <a:t>Full Mouth X-Rays</a:t>
                      </a:r>
                    </a:p>
                    <a:p>
                      <a:pPr marL="171450" marR="0" indent="-171450">
                        <a:lnSpc>
                          <a:spcPct val="100000"/>
                        </a:lnSpc>
                        <a:spcBef>
                          <a:spcPts val="0"/>
                        </a:spcBef>
                        <a:spcAft>
                          <a:spcPts val="0"/>
                        </a:spcAft>
                        <a:buFont typeface="Wingdings" panose="05000000000000000000" pitchFamily="2" charset="2"/>
                        <a:buChar char="Ø"/>
                      </a:pPr>
                      <a:r>
                        <a:rPr lang="en-US" sz="1200" b="0">
                          <a:latin typeface="Calibri Light" panose="020F0302020204030204" pitchFamily="34" charset="0"/>
                        </a:rPr>
                        <a:t>Fluoride Treatments (Frequency limitations apply)</a:t>
                      </a:r>
                    </a:p>
                    <a:p>
                      <a:pPr marL="171450" marR="0" indent="-171450">
                        <a:lnSpc>
                          <a:spcPct val="100000"/>
                        </a:lnSpc>
                        <a:spcBef>
                          <a:spcPts val="0"/>
                        </a:spcBef>
                        <a:spcAft>
                          <a:spcPts val="0"/>
                        </a:spcAft>
                        <a:buFont typeface="Wingdings" panose="05000000000000000000" pitchFamily="2" charset="2"/>
                        <a:buChar char="Ø"/>
                      </a:pPr>
                      <a:r>
                        <a:rPr lang="en-US" sz="1200" b="0">
                          <a:latin typeface="Calibri Light" panose="020F0302020204030204" pitchFamily="34" charset="0"/>
                        </a:rPr>
                        <a:t>Space Maintainers</a:t>
                      </a:r>
                    </a:p>
                  </a:txBody>
                  <a:tcPr marT="34290" marB="34290"/>
                </a:tc>
                <a:tc>
                  <a:txBody>
                    <a:bodyPr/>
                    <a:lstStyle/>
                    <a:p>
                      <a:pPr marL="0" marR="0" algn="ctr">
                        <a:lnSpc>
                          <a:spcPct val="100000"/>
                        </a:lnSpc>
                        <a:spcBef>
                          <a:spcPts val="0"/>
                        </a:spcBef>
                        <a:spcAft>
                          <a:spcPts val="0"/>
                        </a:spcAft>
                      </a:pPr>
                      <a:r>
                        <a:rPr lang="en-US" sz="1200" dirty="0">
                          <a:latin typeface="Calibri Light" panose="020F0302020204030204" pitchFamily="34" charset="0"/>
                        </a:rPr>
                        <a:t>100%</a:t>
                      </a:r>
                    </a:p>
                  </a:txBody>
                  <a:tcPr marT="34290" marB="34290" anchor="ctr"/>
                </a:tc>
                <a:tc>
                  <a:txBody>
                    <a:bodyPr/>
                    <a:lstStyle/>
                    <a:p>
                      <a:pPr marL="0" marR="0" algn="ctr">
                        <a:lnSpc>
                          <a:spcPct val="100000"/>
                        </a:lnSpc>
                        <a:spcBef>
                          <a:spcPts val="0"/>
                        </a:spcBef>
                        <a:spcAft>
                          <a:spcPts val="0"/>
                        </a:spcAft>
                      </a:pPr>
                      <a:r>
                        <a:rPr lang="en-US" sz="1200">
                          <a:latin typeface="Calibri Light" panose="020F0302020204030204" pitchFamily="34" charset="0"/>
                        </a:rPr>
                        <a:t>100%</a:t>
                      </a:r>
                    </a:p>
                  </a:txBody>
                  <a:tcPr marT="34290" marB="34290" anchor="ctr"/>
                </a:tc>
                <a:tc>
                  <a:txBody>
                    <a:bodyPr/>
                    <a:lstStyle/>
                    <a:p>
                      <a:pPr marL="0" marR="0" algn="ctr">
                        <a:lnSpc>
                          <a:spcPct val="100000"/>
                        </a:lnSpc>
                        <a:spcBef>
                          <a:spcPts val="0"/>
                        </a:spcBef>
                        <a:spcAft>
                          <a:spcPts val="0"/>
                        </a:spcAft>
                      </a:pPr>
                      <a:r>
                        <a:rPr lang="en-US" sz="1200">
                          <a:latin typeface="Calibri Light" panose="020F0302020204030204" pitchFamily="34" charset="0"/>
                        </a:rPr>
                        <a:t>100%</a:t>
                      </a:r>
                    </a:p>
                  </a:txBody>
                  <a:tcPr marT="34290" marB="34290" anchor="ctr"/>
                </a:tc>
                <a:extLst>
                  <a:ext uri="{0D108BD9-81ED-4DB2-BD59-A6C34878D82A}">
                    <a16:rowId xmlns:a16="http://schemas.microsoft.com/office/drawing/2014/main" val="10002"/>
                  </a:ext>
                </a:extLst>
              </a:tr>
              <a:tr h="601781">
                <a:tc>
                  <a:txBody>
                    <a:bodyPr/>
                    <a:lstStyle/>
                    <a:p>
                      <a:pPr marL="0" marR="0">
                        <a:lnSpc>
                          <a:spcPct val="100000"/>
                        </a:lnSpc>
                        <a:spcBef>
                          <a:spcPts val="0"/>
                        </a:spcBef>
                        <a:spcAft>
                          <a:spcPts val="0"/>
                        </a:spcAft>
                      </a:pPr>
                      <a:r>
                        <a:rPr lang="en-US" sz="1200" b="1">
                          <a:latin typeface="Calibri Light" panose="020F0302020204030204" pitchFamily="34" charset="0"/>
                        </a:rPr>
                        <a:t>Basic</a:t>
                      </a:r>
                    </a:p>
                    <a:p>
                      <a:pPr marL="171450" marR="0" indent="-171450">
                        <a:lnSpc>
                          <a:spcPct val="100000"/>
                        </a:lnSpc>
                        <a:spcBef>
                          <a:spcPts val="0"/>
                        </a:spcBef>
                        <a:spcAft>
                          <a:spcPts val="0"/>
                        </a:spcAft>
                        <a:buFont typeface="Wingdings" panose="05000000000000000000" pitchFamily="2" charset="2"/>
                        <a:buChar char="Ø"/>
                      </a:pPr>
                      <a:r>
                        <a:rPr lang="en-US" sz="1200" b="0">
                          <a:latin typeface="Calibri Light" panose="020F0302020204030204" pitchFamily="34" charset="0"/>
                        </a:rPr>
                        <a:t>Fillings</a:t>
                      </a:r>
                    </a:p>
                    <a:p>
                      <a:pPr marL="171450" marR="0" indent="-171450">
                        <a:lnSpc>
                          <a:spcPct val="100000"/>
                        </a:lnSpc>
                        <a:spcBef>
                          <a:spcPts val="0"/>
                        </a:spcBef>
                        <a:spcAft>
                          <a:spcPts val="0"/>
                        </a:spcAft>
                        <a:buFont typeface="Wingdings" panose="05000000000000000000" pitchFamily="2" charset="2"/>
                        <a:buChar char="Ø"/>
                      </a:pPr>
                      <a:r>
                        <a:rPr lang="en-US" sz="1200" b="0">
                          <a:latin typeface="Calibri Light" panose="020F0302020204030204" pitchFamily="34" charset="0"/>
                        </a:rPr>
                        <a:t>Simple Extractions</a:t>
                      </a:r>
                      <a:endParaRPr lang="en-US" sz="1200" b="0">
                        <a:latin typeface="Calibri Light" panose="020F0302020204030204" pitchFamily="34" charset="0"/>
                        <a:ea typeface="Calibri"/>
                        <a:cs typeface="Times New Roman"/>
                      </a:endParaRPr>
                    </a:p>
                  </a:txBody>
                  <a:tcPr marT="34290" marB="34290"/>
                </a:tc>
                <a:tc>
                  <a:txBody>
                    <a:bodyPr/>
                    <a:lstStyle/>
                    <a:p>
                      <a:pPr marL="0" marR="0" algn="ctr">
                        <a:lnSpc>
                          <a:spcPct val="100000"/>
                        </a:lnSpc>
                        <a:spcBef>
                          <a:spcPts val="0"/>
                        </a:spcBef>
                        <a:spcAft>
                          <a:spcPts val="0"/>
                        </a:spcAft>
                      </a:pPr>
                      <a:r>
                        <a:rPr lang="en-US" sz="1200">
                          <a:latin typeface="Calibri Light" panose="020F0302020204030204" pitchFamily="34" charset="0"/>
                          <a:ea typeface="Calibri"/>
                          <a:cs typeface="Times New Roman"/>
                        </a:rPr>
                        <a:t>80%</a:t>
                      </a:r>
                    </a:p>
                  </a:txBody>
                  <a:tcPr marT="34290" marB="34290" anchor="ctr"/>
                </a:tc>
                <a:tc>
                  <a:txBody>
                    <a:bodyPr/>
                    <a:lstStyle/>
                    <a:p>
                      <a:pPr marL="0" marR="0" algn="ctr">
                        <a:lnSpc>
                          <a:spcPct val="100000"/>
                        </a:lnSpc>
                        <a:spcBef>
                          <a:spcPts val="0"/>
                        </a:spcBef>
                        <a:spcAft>
                          <a:spcPts val="0"/>
                        </a:spcAft>
                      </a:pPr>
                      <a:r>
                        <a:rPr lang="en-US" sz="1200">
                          <a:latin typeface="Calibri Light" panose="020F0302020204030204" pitchFamily="34" charset="0"/>
                          <a:ea typeface="Calibri"/>
                          <a:cs typeface="Times New Roman"/>
                        </a:rPr>
                        <a:t>50%</a:t>
                      </a:r>
                    </a:p>
                  </a:txBody>
                  <a:tcPr marT="34290" marB="34290" anchor="ctr"/>
                </a:tc>
                <a:tc>
                  <a:txBody>
                    <a:bodyPr/>
                    <a:lstStyle/>
                    <a:p>
                      <a:pPr marL="0" marR="0" algn="ctr">
                        <a:lnSpc>
                          <a:spcPct val="100000"/>
                        </a:lnSpc>
                        <a:spcBef>
                          <a:spcPts val="0"/>
                        </a:spcBef>
                        <a:spcAft>
                          <a:spcPts val="0"/>
                        </a:spcAft>
                      </a:pPr>
                      <a:r>
                        <a:rPr lang="en-US" sz="1200">
                          <a:latin typeface="Calibri Light" panose="020F0302020204030204" pitchFamily="34" charset="0"/>
                          <a:ea typeface="Calibri"/>
                          <a:cs typeface="Times New Roman"/>
                        </a:rPr>
                        <a:t>50%</a:t>
                      </a:r>
                    </a:p>
                  </a:txBody>
                  <a:tcPr marT="34290" marB="34290" anchor="ctr"/>
                </a:tc>
                <a:extLst>
                  <a:ext uri="{0D108BD9-81ED-4DB2-BD59-A6C34878D82A}">
                    <a16:rowId xmlns:a16="http://schemas.microsoft.com/office/drawing/2014/main" val="10003"/>
                  </a:ext>
                </a:extLst>
              </a:tr>
              <a:tr h="245170">
                <a:tc>
                  <a:txBody>
                    <a:bodyPr/>
                    <a:lstStyle/>
                    <a:p>
                      <a:pPr marL="0" marR="0">
                        <a:lnSpc>
                          <a:spcPct val="100000"/>
                        </a:lnSpc>
                        <a:spcBef>
                          <a:spcPts val="0"/>
                        </a:spcBef>
                        <a:spcAft>
                          <a:spcPts val="0"/>
                        </a:spcAft>
                      </a:pPr>
                      <a:r>
                        <a:rPr lang="en-US" sz="1200" b="1">
                          <a:solidFill>
                            <a:schemeClr val="tx1"/>
                          </a:solidFill>
                          <a:latin typeface="Calibri Light" panose="020F0302020204030204" pitchFamily="34" charset="0"/>
                        </a:rPr>
                        <a:t>Annual Maximum (per person)</a:t>
                      </a:r>
                      <a:endParaRPr lang="en-US" sz="1200">
                        <a:latin typeface="Calibri Light" panose="020F0302020204030204" pitchFamily="34" charset="0"/>
                        <a:ea typeface="Calibri"/>
                        <a:cs typeface="Times New Roman"/>
                      </a:endParaRPr>
                    </a:p>
                  </a:txBody>
                  <a:tcPr marT="34290" marB="34290"/>
                </a:tc>
                <a:tc>
                  <a:txBody>
                    <a:bodyPr/>
                    <a:lstStyle/>
                    <a:p>
                      <a:pPr marL="0" marR="0" algn="ctr">
                        <a:lnSpc>
                          <a:spcPct val="100000"/>
                        </a:lnSpc>
                        <a:spcBef>
                          <a:spcPts val="0"/>
                        </a:spcBef>
                        <a:spcAft>
                          <a:spcPts val="0"/>
                        </a:spcAft>
                      </a:pPr>
                      <a:r>
                        <a:rPr lang="en-US" sz="1200">
                          <a:latin typeface="Calibri Light" panose="020F0302020204030204" pitchFamily="34" charset="0"/>
                          <a:ea typeface="Calibri"/>
                          <a:cs typeface="Times New Roman"/>
                        </a:rPr>
                        <a:t>$1,000</a:t>
                      </a:r>
                    </a:p>
                  </a:txBody>
                  <a:tcPr marT="34290" marB="34290" anchor="ctr"/>
                </a:tc>
                <a:tc>
                  <a:txBody>
                    <a:bodyPr/>
                    <a:lstStyle/>
                    <a:p>
                      <a:pPr marL="0" marR="0" algn="ctr">
                        <a:lnSpc>
                          <a:spcPct val="100000"/>
                        </a:lnSpc>
                        <a:spcBef>
                          <a:spcPts val="0"/>
                        </a:spcBef>
                        <a:spcAft>
                          <a:spcPts val="0"/>
                        </a:spcAft>
                      </a:pPr>
                      <a:r>
                        <a:rPr lang="en-US" sz="1200">
                          <a:latin typeface="Calibri Light" panose="020F0302020204030204" pitchFamily="34" charset="0"/>
                          <a:ea typeface="Calibri"/>
                          <a:cs typeface="Times New Roman"/>
                        </a:rPr>
                        <a:t>$500</a:t>
                      </a:r>
                    </a:p>
                  </a:txBody>
                  <a:tcPr marT="34290" marB="34290" anchor="ctr"/>
                </a:tc>
                <a:tc>
                  <a:txBody>
                    <a:bodyPr/>
                    <a:lstStyle/>
                    <a:p>
                      <a:pPr marL="0" marR="0" algn="ctr">
                        <a:lnSpc>
                          <a:spcPct val="100000"/>
                        </a:lnSpc>
                        <a:spcBef>
                          <a:spcPts val="0"/>
                        </a:spcBef>
                        <a:spcAft>
                          <a:spcPts val="0"/>
                        </a:spcAft>
                      </a:pPr>
                      <a:r>
                        <a:rPr lang="en-US" sz="1200">
                          <a:latin typeface="Calibri Light" panose="020F0302020204030204" pitchFamily="34" charset="0"/>
                          <a:ea typeface="Calibri"/>
                          <a:cs typeface="Times New Roman"/>
                        </a:rPr>
                        <a:t>$500</a:t>
                      </a:r>
                    </a:p>
                  </a:txBody>
                  <a:tcPr marT="34290" marB="34290" anchor="ctr"/>
                </a:tc>
                <a:extLst>
                  <a:ext uri="{0D108BD9-81ED-4DB2-BD59-A6C34878D82A}">
                    <a16:rowId xmlns:a16="http://schemas.microsoft.com/office/drawing/2014/main" val="10009"/>
                  </a:ext>
                </a:extLst>
              </a:tr>
              <a:tr h="780086">
                <a:tc>
                  <a:txBody>
                    <a:bodyPr/>
                    <a:lstStyle/>
                    <a:p>
                      <a:pPr marL="0" marR="0">
                        <a:lnSpc>
                          <a:spcPct val="100000"/>
                        </a:lnSpc>
                        <a:spcBef>
                          <a:spcPts val="0"/>
                        </a:spcBef>
                        <a:spcAft>
                          <a:spcPts val="0"/>
                        </a:spcAft>
                      </a:pPr>
                      <a:r>
                        <a:rPr lang="en-US" sz="1200" b="1">
                          <a:latin typeface="Calibri Light" panose="020F0302020204030204" pitchFamily="34" charset="0"/>
                          <a:ea typeface="Calibri"/>
                          <a:cs typeface="Times New Roman"/>
                        </a:rPr>
                        <a:t>Annual Deductible*</a:t>
                      </a:r>
                    </a:p>
                    <a:p>
                      <a:pPr marL="0" marR="0">
                        <a:lnSpc>
                          <a:spcPct val="100000"/>
                        </a:lnSpc>
                        <a:spcBef>
                          <a:spcPts val="0"/>
                        </a:spcBef>
                        <a:spcAft>
                          <a:spcPts val="0"/>
                        </a:spcAft>
                      </a:pPr>
                      <a:r>
                        <a:rPr lang="en-US" sz="1200">
                          <a:latin typeface="Calibri Light" panose="020F0302020204030204" pitchFamily="34" charset="0"/>
                          <a:ea typeface="Calibri"/>
                          <a:cs typeface="Times New Roman"/>
                        </a:rPr>
                        <a:t>Per Person</a:t>
                      </a:r>
                    </a:p>
                    <a:p>
                      <a:pPr marL="0" marR="0">
                        <a:lnSpc>
                          <a:spcPct val="100000"/>
                        </a:lnSpc>
                        <a:spcBef>
                          <a:spcPts val="0"/>
                        </a:spcBef>
                        <a:spcAft>
                          <a:spcPts val="0"/>
                        </a:spcAft>
                      </a:pPr>
                      <a:r>
                        <a:rPr lang="en-US" sz="1200">
                          <a:latin typeface="Calibri Light" panose="020F0302020204030204" pitchFamily="34" charset="0"/>
                          <a:ea typeface="Calibri"/>
                          <a:cs typeface="Times New Roman"/>
                        </a:rPr>
                        <a:t>Family Maximum</a:t>
                      </a:r>
                    </a:p>
                    <a:p>
                      <a:pPr marL="0" marR="0">
                        <a:lnSpc>
                          <a:spcPct val="100000"/>
                        </a:lnSpc>
                        <a:spcBef>
                          <a:spcPts val="0"/>
                        </a:spcBef>
                        <a:spcAft>
                          <a:spcPts val="0"/>
                        </a:spcAft>
                      </a:pPr>
                      <a:r>
                        <a:rPr lang="en-US" sz="1200">
                          <a:latin typeface="Calibri Light" panose="020F0302020204030204" pitchFamily="34" charset="0"/>
                          <a:ea typeface="Calibri"/>
                          <a:cs typeface="Times New Roman"/>
                        </a:rPr>
                        <a:t>Waived for</a:t>
                      </a:r>
                    </a:p>
                  </a:txBody>
                  <a:tcPr marT="34290" marB="34290"/>
                </a:tc>
                <a:tc>
                  <a:txBody>
                    <a:bodyPr/>
                    <a:lstStyle/>
                    <a:p>
                      <a:pPr marL="0" marR="0" algn="ctr">
                        <a:lnSpc>
                          <a:spcPct val="100000"/>
                        </a:lnSpc>
                        <a:spcBef>
                          <a:spcPts val="0"/>
                        </a:spcBef>
                        <a:spcAft>
                          <a:spcPts val="0"/>
                        </a:spcAft>
                      </a:pPr>
                      <a:r>
                        <a:rPr lang="en-US" sz="1200">
                          <a:latin typeface="Calibri Light" panose="020F0302020204030204" pitchFamily="34" charset="0"/>
                          <a:ea typeface="Calibri"/>
                          <a:cs typeface="Times New Roman"/>
                        </a:rPr>
                        <a:t>$50</a:t>
                      </a:r>
                    </a:p>
                    <a:p>
                      <a:pPr marL="0" marR="0" algn="ctr">
                        <a:lnSpc>
                          <a:spcPct val="100000"/>
                        </a:lnSpc>
                        <a:spcBef>
                          <a:spcPts val="0"/>
                        </a:spcBef>
                        <a:spcAft>
                          <a:spcPts val="0"/>
                        </a:spcAft>
                      </a:pPr>
                      <a:r>
                        <a:rPr lang="en-US" sz="1200">
                          <a:latin typeface="Calibri Light" panose="020F0302020204030204" pitchFamily="34" charset="0"/>
                          <a:ea typeface="Calibri"/>
                          <a:cs typeface="Times New Roman"/>
                        </a:rPr>
                        <a:t>$100</a:t>
                      </a:r>
                    </a:p>
                    <a:p>
                      <a:pPr marL="0" marR="0" algn="ctr">
                        <a:lnSpc>
                          <a:spcPct val="100000"/>
                        </a:lnSpc>
                        <a:spcBef>
                          <a:spcPts val="0"/>
                        </a:spcBef>
                        <a:spcAft>
                          <a:spcPts val="0"/>
                        </a:spcAft>
                      </a:pPr>
                      <a:r>
                        <a:rPr lang="en-US" sz="1200">
                          <a:latin typeface="Calibri Light" panose="020F0302020204030204" pitchFamily="34" charset="0"/>
                          <a:ea typeface="Calibri"/>
                          <a:cs typeface="Times New Roman"/>
                        </a:rPr>
                        <a:t>Preventive &amp; Diagnostic</a:t>
                      </a:r>
                    </a:p>
                  </a:txBody>
                  <a:tcPr marT="34290" marB="34290" anchor="ctr"/>
                </a:tc>
                <a:tc>
                  <a:txBody>
                    <a:bodyPr/>
                    <a:lstStyle/>
                    <a:p>
                      <a:pPr marL="0" marR="0" algn="ctr">
                        <a:lnSpc>
                          <a:spcPct val="100000"/>
                        </a:lnSpc>
                        <a:spcBef>
                          <a:spcPts val="0"/>
                        </a:spcBef>
                        <a:spcAft>
                          <a:spcPts val="0"/>
                        </a:spcAft>
                      </a:pPr>
                      <a:r>
                        <a:rPr lang="en-US" sz="1200">
                          <a:latin typeface="Calibri Light" panose="020F0302020204030204" pitchFamily="34" charset="0"/>
                          <a:ea typeface="Calibri"/>
                          <a:cs typeface="Times New Roman"/>
                        </a:rPr>
                        <a:t>$50</a:t>
                      </a:r>
                    </a:p>
                    <a:p>
                      <a:pPr marL="0" marR="0" algn="ctr">
                        <a:lnSpc>
                          <a:spcPct val="100000"/>
                        </a:lnSpc>
                        <a:spcBef>
                          <a:spcPts val="0"/>
                        </a:spcBef>
                        <a:spcAft>
                          <a:spcPts val="0"/>
                        </a:spcAft>
                      </a:pPr>
                      <a:r>
                        <a:rPr lang="en-US" sz="1200">
                          <a:latin typeface="Calibri Light" panose="020F0302020204030204" pitchFamily="34" charset="0"/>
                          <a:ea typeface="Calibri"/>
                          <a:cs typeface="Times New Roman"/>
                        </a:rPr>
                        <a:t>$100</a:t>
                      </a:r>
                    </a:p>
                    <a:p>
                      <a:pPr marL="0" marR="0" algn="ctr">
                        <a:lnSpc>
                          <a:spcPct val="100000"/>
                        </a:lnSpc>
                        <a:spcBef>
                          <a:spcPts val="0"/>
                        </a:spcBef>
                        <a:spcAft>
                          <a:spcPts val="0"/>
                        </a:spcAft>
                      </a:pPr>
                      <a:r>
                        <a:rPr lang="en-US" sz="1200">
                          <a:latin typeface="Calibri Light" panose="020F0302020204030204" pitchFamily="34" charset="0"/>
                          <a:ea typeface="Calibri"/>
                          <a:cs typeface="Times New Roman"/>
                        </a:rPr>
                        <a:t>Preventive &amp; Diagnostic</a:t>
                      </a:r>
                    </a:p>
                  </a:txBody>
                  <a:tcPr marT="34290" marB="34290" anchor="ctr"/>
                </a:tc>
                <a:tc>
                  <a:txBody>
                    <a:bodyPr/>
                    <a:lstStyle/>
                    <a:p>
                      <a:pPr marL="0" marR="0" algn="ctr">
                        <a:lnSpc>
                          <a:spcPct val="100000"/>
                        </a:lnSpc>
                        <a:spcBef>
                          <a:spcPts val="0"/>
                        </a:spcBef>
                        <a:spcAft>
                          <a:spcPts val="0"/>
                        </a:spcAft>
                      </a:pPr>
                      <a:r>
                        <a:rPr lang="en-US" sz="1200" dirty="0">
                          <a:latin typeface="Calibri Light" panose="020F0302020204030204" pitchFamily="34" charset="0"/>
                          <a:ea typeface="Calibri"/>
                          <a:cs typeface="Times New Roman"/>
                        </a:rPr>
                        <a:t>$50</a:t>
                      </a:r>
                    </a:p>
                    <a:p>
                      <a:pPr marL="0" marR="0" algn="ctr">
                        <a:lnSpc>
                          <a:spcPct val="100000"/>
                        </a:lnSpc>
                        <a:spcBef>
                          <a:spcPts val="0"/>
                        </a:spcBef>
                        <a:spcAft>
                          <a:spcPts val="0"/>
                        </a:spcAft>
                      </a:pPr>
                      <a:r>
                        <a:rPr lang="en-US" sz="1200" dirty="0">
                          <a:latin typeface="Calibri Light" panose="020F0302020204030204" pitchFamily="34" charset="0"/>
                          <a:ea typeface="Calibri"/>
                          <a:cs typeface="Times New Roman"/>
                        </a:rPr>
                        <a:t>$100</a:t>
                      </a:r>
                    </a:p>
                    <a:p>
                      <a:pPr marL="0" marR="0" algn="ctr">
                        <a:lnSpc>
                          <a:spcPct val="100000"/>
                        </a:lnSpc>
                        <a:spcBef>
                          <a:spcPts val="0"/>
                        </a:spcBef>
                        <a:spcAft>
                          <a:spcPts val="0"/>
                        </a:spcAft>
                      </a:pPr>
                      <a:r>
                        <a:rPr lang="en-US" sz="1200" dirty="0">
                          <a:latin typeface="Calibri Light" panose="020F0302020204030204" pitchFamily="34" charset="0"/>
                          <a:ea typeface="Calibri"/>
                          <a:cs typeface="Times New Roman"/>
                        </a:rPr>
                        <a:t>Preventive &amp; Diagnostic</a:t>
                      </a:r>
                    </a:p>
                  </a:txBody>
                  <a:tcPr marT="34290" marB="34290" anchor="ctr"/>
                </a:tc>
                <a:extLst>
                  <a:ext uri="{0D108BD9-81ED-4DB2-BD59-A6C34878D82A}">
                    <a16:rowId xmlns:a16="http://schemas.microsoft.com/office/drawing/2014/main" val="69811853"/>
                  </a:ext>
                </a:extLst>
              </a:tr>
            </a:tbl>
          </a:graphicData>
        </a:graphic>
      </p:graphicFrame>
    </p:spTree>
    <p:extLst>
      <p:ext uri="{BB962C8B-B14F-4D97-AF65-F5344CB8AC3E}">
        <p14:creationId xmlns:p14="http://schemas.microsoft.com/office/powerpoint/2010/main" val="1794277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2DC48-10B8-448E-BA01-01EC48FF40F1}"/>
              </a:ext>
            </a:extLst>
          </p:cNvPr>
          <p:cNvSpPr>
            <a:spLocks noGrp="1"/>
          </p:cNvSpPr>
          <p:nvPr>
            <p:ph type="title"/>
          </p:nvPr>
        </p:nvSpPr>
        <p:spPr>
          <a:xfrm>
            <a:off x="126455" y="-58677"/>
            <a:ext cx="8891089" cy="387350"/>
          </a:xfrm>
        </p:spPr>
        <p:txBody>
          <a:bodyPr/>
          <a:lstStyle/>
          <a:p>
            <a:pPr algn="ctr"/>
            <a:r>
              <a:rPr lang="en-US" sz="2000" dirty="0"/>
              <a:t>Delta Dental PPO Plus Premier™  Enhanced Plan</a:t>
            </a:r>
            <a:endParaRPr lang="en-US" sz="2000" dirty="0">
              <a:solidFill>
                <a:srgbClr val="FF0000"/>
              </a:solidFill>
            </a:endParaRPr>
          </a:p>
        </p:txBody>
      </p:sp>
      <p:graphicFrame>
        <p:nvGraphicFramePr>
          <p:cNvPr id="10" name="Table 9">
            <a:extLst>
              <a:ext uri="{FF2B5EF4-FFF2-40B4-BE49-F238E27FC236}">
                <a16:creationId xmlns:a16="http://schemas.microsoft.com/office/drawing/2014/main" id="{6CFF388F-4DC9-465D-A7FA-6F896DB4D8DD}"/>
              </a:ext>
            </a:extLst>
          </p:cNvPr>
          <p:cNvGraphicFramePr>
            <a:graphicFrameLocks noGrp="1"/>
          </p:cNvGraphicFramePr>
          <p:nvPr>
            <p:extLst>
              <p:ext uri="{D42A27DB-BD31-4B8C-83A1-F6EECF244321}">
                <p14:modId xmlns:p14="http://schemas.microsoft.com/office/powerpoint/2010/main" val="4174519659"/>
              </p:ext>
            </p:extLst>
          </p:nvPr>
        </p:nvGraphicFramePr>
        <p:xfrm>
          <a:off x="126455" y="279745"/>
          <a:ext cx="8891089" cy="4709160"/>
        </p:xfrm>
        <a:graphic>
          <a:graphicData uri="http://schemas.openxmlformats.org/drawingml/2006/table">
            <a:tbl>
              <a:tblPr firstRow="1" bandRow="1">
                <a:tableStyleId>{5C22544A-7EE6-4342-B048-85BDC9FD1C3A}</a:tableStyleId>
              </a:tblPr>
              <a:tblGrid>
                <a:gridCol w="3469673">
                  <a:extLst>
                    <a:ext uri="{9D8B030D-6E8A-4147-A177-3AD203B41FA5}">
                      <a16:colId xmlns:a16="http://schemas.microsoft.com/office/drawing/2014/main" val="20000"/>
                    </a:ext>
                  </a:extLst>
                </a:gridCol>
                <a:gridCol w="1852898">
                  <a:extLst>
                    <a:ext uri="{9D8B030D-6E8A-4147-A177-3AD203B41FA5}">
                      <a16:colId xmlns:a16="http://schemas.microsoft.com/office/drawing/2014/main" val="20001"/>
                    </a:ext>
                  </a:extLst>
                </a:gridCol>
                <a:gridCol w="1784259">
                  <a:extLst>
                    <a:ext uri="{9D8B030D-6E8A-4147-A177-3AD203B41FA5}">
                      <a16:colId xmlns:a16="http://schemas.microsoft.com/office/drawing/2014/main" val="1100626240"/>
                    </a:ext>
                  </a:extLst>
                </a:gridCol>
                <a:gridCol w="1784259">
                  <a:extLst>
                    <a:ext uri="{9D8B030D-6E8A-4147-A177-3AD203B41FA5}">
                      <a16:colId xmlns:a16="http://schemas.microsoft.com/office/drawing/2014/main" val="3062616203"/>
                    </a:ext>
                  </a:extLst>
                </a:gridCol>
              </a:tblGrid>
              <a:tr h="534213">
                <a:tc>
                  <a:txBody>
                    <a:bodyPr/>
                    <a:lstStyle/>
                    <a:p>
                      <a:pPr lvl="0" algn="ctr">
                        <a:lnSpc>
                          <a:spcPct val="100000"/>
                        </a:lnSpc>
                      </a:pPr>
                      <a:r>
                        <a:rPr lang="en-US" sz="1100">
                          <a:latin typeface="Calibri Light" panose="020F0302020204030204" pitchFamily="34" charset="0"/>
                        </a:rPr>
                        <a:t>Yale Graduate &amp; Professional Student Plan </a:t>
                      </a:r>
                    </a:p>
                    <a:p>
                      <a:pPr lvl="0" algn="ctr">
                        <a:lnSpc>
                          <a:spcPct val="100000"/>
                        </a:lnSpc>
                      </a:pPr>
                      <a:r>
                        <a:rPr lang="en-US" sz="1100">
                          <a:latin typeface="Calibri Light" panose="020F0302020204030204" pitchFamily="34" charset="0"/>
                        </a:rPr>
                        <a:t>Group #04255</a:t>
                      </a:r>
                    </a:p>
                  </a:txBody>
                  <a:tcPr marT="34290" marB="34290" anchor="ctr"/>
                </a:tc>
                <a:tc>
                  <a:txBody>
                    <a:bodyPr/>
                    <a:lstStyle/>
                    <a:p>
                      <a:pPr marL="0" marR="0" algn="ctr">
                        <a:lnSpc>
                          <a:spcPct val="100000"/>
                        </a:lnSpc>
                        <a:spcBef>
                          <a:spcPts val="0"/>
                        </a:spcBef>
                        <a:spcAft>
                          <a:spcPts val="0"/>
                        </a:spcAft>
                      </a:pPr>
                      <a:r>
                        <a:rPr lang="en-US" sz="1100" b="1" u="none">
                          <a:solidFill>
                            <a:schemeClr val="bg1"/>
                          </a:solidFill>
                          <a:latin typeface="Calibri Light" panose="020F0302020204030204" pitchFamily="34" charset="0"/>
                        </a:rPr>
                        <a:t>If a Delta Dental PPO™ Dentist is Used (In-Network)</a:t>
                      </a:r>
                      <a:endParaRPr lang="en-US" sz="1100" u="none">
                        <a:latin typeface="Calibri Light" panose="020F0302020204030204" pitchFamily="34" charset="0"/>
                        <a:ea typeface="Calibri"/>
                        <a:cs typeface="Times New Roman"/>
                      </a:endParaRPr>
                    </a:p>
                  </a:txBody>
                  <a:tcPr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none">
                          <a:latin typeface="Calibri Light" panose="020F0302020204030204" pitchFamily="34" charset="0"/>
                          <a:ea typeface="Calibri"/>
                          <a:cs typeface="Times New Roman"/>
                        </a:rPr>
                        <a:t>If a Delta Dental Premier® is Used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none">
                          <a:latin typeface="Calibri Light" panose="020F0302020204030204" pitchFamily="34" charset="0"/>
                          <a:ea typeface="Calibri"/>
                          <a:cs typeface="Times New Roman"/>
                        </a:rPr>
                        <a:t>(In-Network)</a:t>
                      </a:r>
                    </a:p>
                  </a:txBody>
                  <a:tcPr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none" kern="1200">
                          <a:latin typeface="Calibri Light" panose="020F0302020204030204" pitchFamily="34" charset="0"/>
                        </a:rPr>
                        <a:t>If a Non-Participating Dentist is Used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none" kern="1200">
                          <a:latin typeface="Calibri Light" panose="020F0302020204030204" pitchFamily="34" charset="0"/>
                          <a:ea typeface="Calibri"/>
                          <a:cs typeface="Times New Roman"/>
                        </a:rPr>
                        <a:t>(Out-Of-Network)</a:t>
                      </a:r>
                      <a:endParaRPr lang="en-US" sz="1100" u="none">
                        <a:latin typeface="Calibri Light" panose="020F0302020204030204" pitchFamily="34" charset="0"/>
                        <a:ea typeface="Calibri"/>
                        <a:cs typeface="Times New Roman"/>
                      </a:endParaRPr>
                    </a:p>
                  </a:txBody>
                  <a:tcPr marT="34290" marB="34290"/>
                </a:tc>
                <a:extLst>
                  <a:ext uri="{0D108BD9-81ED-4DB2-BD59-A6C34878D82A}">
                    <a16:rowId xmlns:a16="http://schemas.microsoft.com/office/drawing/2014/main" val="10000"/>
                  </a:ext>
                </a:extLst>
              </a:tr>
              <a:tr h="747034">
                <a:tc>
                  <a:txBody>
                    <a:bodyPr/>
                    <a:lstStyle/>
                    <a:p>
                      <a:pPr marL="0" marR="0">
                        <a:lnSpc>
                          <a:spcPct val="100000"/>
                        </a:lnSpc>
                        <a:spcBef>
                          <a:spcPts val="0"/>
                        </a:spcBef>
                        <a:spcAft>
                          <a:spcPts val="0"/>
                        </a:spcAft>
                      </a:pPr>
                      <a:r>
                        <a:rPr lang="en-US" sz="1000" b="1" dirty="0">
                          <a:latin typeface="Calibri Light" panose="020F0302020204030204" pitchFamily="34" charset="0"/>
                        </a:rPr>
                        <a:t>Preventive &amp; Diagnostic</a:t>
                      </a:r>
                    </a:p>
                    <a:p>
                      <a:pPr marL="171450" marR="0" indent="-171450">
                        <a:lnSpc>
                          <a:spcPct val="100000"/>
                        </a:lnSpc>
                        <a:spcBef>
                          <a:spcPts val="0"/>
                        </a:spcBef>
                        <a:spcAft>
                          <a:spcPts val="0"/>
                        </a:spcAft>
                        <a:buFont typeface="Wingdings" panose="05000000000000000000" pitchFamily="2" charset="2"/>
                        <a:buChar char="Ø"/>
                      </a:pPr>
                      <a:r>
                        <a:rPr lang="en-US" sz="1000" b="0" dirty="0">
                          <a:latin typeface="Calibri Light" panose="020F0302020204030204" pitchFamily="34" charset="0"/>
                        </a:rPr>
                        <a:t>Exams, Cleanings</a:t>
                      </a:r>
                    </a:p>
                    <a:p>
                      <a:pPr marL="171450" marR="0" indent="-171450">
                        <a:lnSpc>
                          <a:spcPct val="100000"/>
                        </a:lnSpc>
                        <a:spcBef>
                          <a:spcPts val="0"/>
                        </a:spcBef>
                        <a:spcAft>
                          <a:spcPts val="0"/>
                        </a:spcAft>
                        <a:buFont typeface="Wingdings" panose="05000000000000000000" pitchFamily="2" charset="2"/>
                        <a:buChar char="Ø"/>
                      </a:pPr>
                      <a:r>
                        <a:rPr lang="en-US" sz="1000" b="0" dirty="0">
                          <a:latin typeface="Calibri Light" panose="020F0302020204030204" pitchFamily="34" charset="0"/>
                        </a:rPr>
                        <a:t>Bitewing X-Rays, Full Mouth X-Rays</a:t>
                      </a:r>
                    </a:p>
                    <a:p>
                      <a:pPr marL="171450" marR="0" indent="-171450">
                        <a:lnSpc>
                          <a:spcPct val="100000"/>
                        </a:lnSpc>
                        <a:spcBef>
                          <a:spcPts val="0"/>
                        </a:spcBef>
                        <a:spcAft>
                          <a:spcPts val="0"/>
                        </a:spcAft>
                        <a:buFont typeface="Wingdings" panose="05000000000000000000" pitchFamily="2" charset="2"/>
                        <a:buChar char="Ø"/>
                      </a:pPr>
                      <a:r>
                        <a:rPr lang="en-US" sz="1000" b="0" dirty="0">
                          <a:latin typeface="Calibri Light" panose="020F0302020204030204" pitchFamily="34" charset="0"/>
                        </a:rPr>
                        <a:t>Fluoride Treatments (Frequency limitations apply)</a:t>
                      </a:r>
                    </a:p>
                    <a:p>
                      <a:pPr marL="171450" marR="0" indent="-171450">
                        <a:lnSpc>
                          <a:spcPct val="100000"/>
                        </a:lnSpc>
                        <a:spcBef>
                          <a:spcPts val="0"/>
                        </a:spcBef>
                        <a:spcAft>
                          <a:spcPts val="0"/>
                        </a:spcAft>
                        <a:buFont typeface="Wingdings" panose="05000000000000000000" pitchFamily="2" charset="2"/>
                        <a:buChar char="Ø"/>
                      </a:pPr>
                      <a:r>
                        <a:rPr lang="en-US" sz="1000" b="0" dirty="0">
                          <a:latin typeface="Calibri Light" panose="020F0302020204030204" pitchFamily="34" charset="0"/>
                        </a:rPr>
                        <a:t>Space Maintainers</a:t>
                      </a:r>
                    </a:p>
                  </a:txBody>
                  <a:tcPr marT="34290" marB="34290"/>
                </a:tc>
                <a:tc>
                  <a:txBody>
                    <a:bodyPr/>
                    <a:lstStyle/>
                    <a:p>
                      <a:pPr marL="0" marR="0" algn="ctr">
                        <a:lnSpc>
                          <a:spcPct val="100000"/>
                        </a:lnSpc>
                        <a:spcBef>
                          <a:spcPts val="0"/>
                        </a:spcBef>
                        <a:spcAft>
                          <a:spcPts val="0"/>
                        </a:spcAft>
                      </a:pPr>
                      <a:r>
                        <a:rPr lang="en-US" sz="1200" dirty="0">
                          <a:latin typeface="Calibri Light" panose="020F0302020204030204" pitchFamily="34" charset="0"/>
                        </a:rPr>
                        <a:t>100%</a:t>
                      </a:r>
                    </a:p>
                  </a:txBody>
                  <a:tcPr marT="34290" marB="34290" anchor="ctr"/>
                </a:tc>
                <a:tc>
                  <a:txBody>
                    <a:bodyPr/>
                    <a:lstStyle/>
                    <a:p>
                      <a:pPr marL="0" marR="0" algn="ctr">
                        <a:lnSpc>
                          <a:spcPct val="100000"/>
                        </a:lnSpc>
                        <a:spcBef>
                          <a:spcPts val="0"/>
                        </a:spcBef>
                        <a:spcAft>
                          <a:spcPts val="0"/>
                        </a:spcAft>
                      </a:pPr>
                      <a:r>
                        <a:rPr lang="en-US" sz="1200" dirty="0">
                          <a:latin typeface="Calibri Light" panose="020F0302020204030204" pitchFamily="34" charset="0"/>
                        </a:rPr>
                        <a:t>100%</a:t>
                      </a:r>
                    </a:p>
                  </a:txBody>
                  <a:tcPr marT="34290" marB="34290" anchor="ctr"/>
                </a:tc>
                <a:tc>
                  <a:txBody>
                    <a:bodyPr/>
                    <a:lstStyle/>
                    <a:p>
                      <a:pPr marL="0" marR="0" algn="ctr">
                        <a:lnSpc>
                          <a:spcPct val="100000"/>
                        </a:lnSpc>
                        <a:spcBef>
                          <a:spcPts val="0"/>
                        </a:spcBef>
                        <a:spcAft>
                          <a:spcPts val="0"/>
                        </a:spcAft>
                      </a:pPr>
                      <a:r>
                        <a:rPr lang="en-US" sz="1200">
                          <a:latin typeface="Calibri Light" panose="020F0302020204030204" pitchFamily="34" charset="0"/>
                        </a:rPr>
                        <a:t>100%</a:t>
                      </a:r>
                    </a:p>
                  </a:txBody>
                  <a:tcPr marT="34290" marB="34290" anchor="ctr"/>
                </a:tc>
                <a:extLst>
                  <a:ext uri="{0D108BD9-81ED-4DB2-BD59-A6C34878D82A}">
                    <a16:rowId xmlns:a16="http://schemas.microsoft.com/office/drawing/2014/main" val="10002"/>
                  </a:ext>
                </a:extLst>
              </a:tr>
              <a:tr h="349019">
                <a:tc>
                  <a:txBody>
                    <a:bodyPr/>
                    <a:lstStyle/>
                    <a:p>
                      <a:pPr marL="0" marR="0">
                        <a:lnSpc>
                          <a:spcPct val="100000"/>
                        </a:lnSpc>
                        <a:spcBef>
                          <a:spcPts val="0"/>
                        </a:spcBef>
                        <a:spcAft>
                          <a:spcPts val="0"/>
                        </a:spcAft>
                      </a:pPr>
                      <a:r>
                        <a:rPr lang="en-US" sz="1000" b="1" dirty="0">
                          <a:latin typeface="Calibri Light" panose="020F0302020204030204" pitchFamily="34" charset="0"/>
                        </a:rPr>
                        <a:t>Basic</a:t>
                      </a:r>
                    </a:p>
                    <a:p>
                      <a:pPr marL="171450" marR="0" indent="-171450">
                        <a:lnSpc>
                          <a:spcPct val="100000"/>
                        </a:lnSpc>
                        <a:spcBef>
                          <a:spcPts val="0"/>
                        </a:spcBef>
                        <a:spcAft>
                          <a:spcPts val="0"/>
                        </a:spcAft>
                        <a:buFont typeface="Wingdings" panose="05000000000000000000" pitchFamily="2" charset="2"/>
                        <a:buChar char="Ø"/>
                      </a:pPr>
                      <a:r>
                        <a:rPr lang="en-US" sz="1000" b="0" dirty="0">
                          <a:latin typeface="Calibri Light" panose="020F0302020204030204" pitchFamily="34" charset="0"/>
                        </a:rPr>
                        <a:t>Fillings, Simple Extractions</a:t>
                      </a:r>
                      <a:endParaRPr lang="en-US" sz="1000" b="0" dirty="0">
                        <a:latin typeface="Calibri Light" panose="020F0302020204030204" pitchFamily="34" charset="0"/>
                        <a:ea typeface="Calibri"/>
                        <a:cs typeface="Times New Roman"/>
                      </a:endParaRPr>
                    </a:p>
                  </a:txBody>
                  <a:tcPr marT="34290" marB="34290"/>
                </a:tc>
                <a:tc>
                  <a:txBody>
                    <a:bodyPr/>
                    <a:lstStyle/>
                    <a:p>
                      <a:pPr marL="0" marR="0" algn="ctr">
                        <a:lnSpc>
                          <a:spcPct val="100000"/>
                        </a:lnSpc>
                        <a:spcBef>
                          <a:spcPts val="0"/>
                        </a:spcBef>
                        <a:spcAft>
                          <a:spcPts val="0"/>
                        </a:spcAft>
                      </a:pPr>
                      <a:r>
                        <a:rPr lang="en-US" sz="1200">
                          <a:latin typeface="Calibri Light" panose="020F0302020204030204" pitchFamily="34" charset="0"/>
                          <a:ea typeface="Calibri"/>
                          <a:cs typeface="Times New Roman"/>
                        </a:rPr>
                        <a:t>80%</a:t>
                      </a:r>
                    </a:p>
                  </a:txBody>
                  <a:tcPr marT="34290" marB="34290" anchor="ctr"/>
                </a:tc>
                <a:tc>
                  <a:txBody>
                    <a:bodyPr/>
                    <a:lstStyle/>
                    <a:p>
                      <a:pPr marL="0" marR="0" algn="ctr">
                        <a:lnSpc>
                          <a:spcPct val="100000"/>
                        </a:lnSpc>
                        <a:spcBef>
                          <a:spcPts val="0"/>
                        </a:spcBef>
                        <a:spcAft>
                          <a:spcPts val="0"/>
                        </a:spcAft>
                      </a:pPr>
                      <a:r>
                        <a:rPr lang="en-US" sz="1200" dirty="0">
                          <a:latin typeface="Calibri Light" panose="020F0302020204030204" pitchFamily="34" charset="0"/>
                          <a:ea typeface="Calibri"/>
                          <a:cs typeface="Times New Roman"/>
                        </a:rPr>
                        <a:t>50%</a:t>
                      </a:r>
                    </a:p>
                  </a:txBody>
                  <a:tcPr marT="34290" marB="34290" anchor="ctr"/>
                </a:tc>
                <a:tc>
                  <a:txBody>
                    <a:bodyPr/>
                    <a:lstStyle/>
                    <a:p>
                      <a:pPr marL="0" marR="0" algn="ctr">
                        <a:lnSpc>
                          <a:spcPct val="100000"/>
                        </a:lnSpc>
                        <a:spcBef>
                          <a:spcPts val="0"/>
                        </a:spcBef>
                        <a:spcAft>
                          <a:spcPts val="0"/>
                        </a:spcAft>
                      </a:pPr>
                      <a:r>
                        <a:rPr lang="en-US" sz="1200">
                          <a:latin typeface="Calibri Light" panose="020F0302020204030204" pitchFamily="34" charset="0"/>
                          <a:ea typeface="Calibri"/>
                          <a:cs typeface="Times New Roman"/>
                        </a:rPr>
                        <a:t>50%</a:t>
                      </a:r>
                    </a:p>
                  </a:txBody>
                  <a:tcPr marT="34290" marB="34290" anchor="ctr"/>
                </a:tc>
                <a:extLst>
                  <a:ext uri="{0D108BD9-81ED-4DB2-BD59-A6C34878D82A}">
                    <a16:rowId xmlns:a16="http://schemas.microsoft.com/office/drawing/2014/main" val="10003"/>
                  </a:ext>
                </a:extLst>
              </a:tr>
              <a:tr h="349019">
                <a:tc>
                  <a:txBody>
                    <a:bodyPr/>
                    <a:lstStyle/>
                    <a:p>
                      <a:pPr marL="0" marR="0">
                        <a:lnSpc>
                          <a:spcPct val="100000"/>
                        </a:lnSpc>
                        <a:spcBef>
                          <a:spcPts val="0"/>
                        </a:spcBef>
                        <a:spcAft>
                          <a:spcPts val="0"/>
                        </a:spcAft>
                      </a:pPr>
                      <a:r>
                        <a:rPr lang="en-US" sz="1000" b="1">
                          <a:latin typeface="Calibri Light" panose="020F0302020204030204" pitchFamily="34" charset="0"/>
                        </a:rPr>
                        <a:t>Basic</a:t>
                      </a:r>
                    </a:p>
                    <a:p>
                      <a:pPr marL="171450" marR="0" indent="-171450">
                        <a:lnSpc>
                          <a:spcPct val="100000"/>
                        </a:lnSpc>
                        <a:spcBef>
                          <a:spcPts val="0"/>
                        </a:spcBef>
                        <a:spcAft>
                          <a:spcPts val="0"/>
                        </a:spcAft>
                        <a:buFont typeface="Wingdings" panose="05000000000000000000" pitchFamily="2" charset="2"/>
                        <a:buChar char="Ø"/>
                      </a:pPr>
                      <a:r>
                        <a:rPr lang="en-US" sz="1000" b="0">
                          <a:latin typeface="Calibri Light" panose="020F0302020204030204" pitchFamily="34" charset="0"/>
                        </a:rPr>
                        <a:t>Sealants</a:t>
                      </a:r>
                      <a:endParaRPr lang="en-US" sz="1000" b="0" i="1">
                        <a:latin typeface="Calibri Light" panose="020F0302020204030204" pitchFamily="34" charset="0"/>
                      </a:endParaRPr>
                    </a:p>
                  </a:txBody>
                  <a:tcPr marT="34290" marB="34290"/>
                </a:tc>
                <a:tc>
                  <a:txBody>
                    <a:bodyPr/>
                    <a:lstStyle/>
                    <a:p>
                      <a:pPr marL="0" marR="0" algn="ctr">
                        <a:lnSpc>
                          <a:spcPct val="100000"/>
                        </a:lnSpc>
                        <a:spcBef>
                          <a:spcPts val="0"/>
                        </a:spcBef>
                        <a:spcAft>
                          <a:spcPts val="0"/>
                        </a:spcAft>
                      </a:pPr>
                      <a:r>
                        <a:rPr lang="en-US" sz="1200">
                          <a:latin typeface="Calibri Light" panose="020F0302020204030204" pitchFamily="34" charset="0"/>
                          <a:ea typeface="Calibri"/>
                          <a:cs typeface="Times New Roman"/>
                        </a:rPr>
                        <a:t>80%</a:t>
                      </a:r>
                    </a:p>
                  </a:txBody>
                  <a:tcPr marT="34290" marB="34290" anchor="ctr"/>
                </a:tc>
                <a:tc>
                  <a:txBody>
                    <a:bodyPr/>
                    <a:lstStyle/>
                    <a:p>
                      <a:pPr marL="0" marR="0" algn="ctr">
                        <a:lnSpc>
                          <a:spcPct val="100000"/>
                        </a:lnSpc>
                        <a:spcBef>
                          <a:spcPts val="0"/>
                        </a:spcBef>
                        <a:spcAft>
                          <a:spcPts val="0"/>
                        </a:spcAft>
                      </a:pPr>
                      <a:r>
                        <a:rPr lang="en-US" sz="1200" dirty="0">
                          <a:latin typeface="Calibri Light" panose="020F0302020204030204" pitchFamily="34" charset="0"/>
                          <a:ea typeface="Calibri"/>
                          <a:cs typeface="Times New Roman"/>
                        </a:rPr>
                        <a:t>80%</a:t>
                      </a:r>
                    </a:p>
                  </a:txBody>
                  <a:tcPr marT="34290" marB="34290" anchor="ctr"/>
                </a:tc>
                <a:tc>
                  <a:txBody>
                    <a:bodyPr/>
                    <a:lstStyle/>
                    <a:p>
                      <a:pPr marL="0" marR="0" algn="ctr">
                        <a:lnSpc>
                          <a:spcPct val="100000"/>
                        </a:lnSpc>
                        <a:spcBef>
                          <a:spcPts val="0"/>
                        </a:spcBef>
                        <a:spcAft>
                          <a:spcPts val="0"/>
                        </a:spcAft>
                      </a:pPr>
                      <a:r>
                        <a:rPr lang="en-US" sz="1200">
                          <a:latin typeface="Calibri Light" panose="020F0302020204030204" pitchFamily="34" charset="0"/>
                          <a:ea typeface="Calibri"/>
                          <a:cs typeface="Times New Roman"/>
                        </a:rPr>
                        <a:t>80%</a:t>
                      </a:r>
                    </a:p>
                  </a:txBody>
                  <a:tcPr marT="34290" marB="34290" anchor="ctr"/>
                </a:tc>
                <a:extLst>
                  <a:ext uri="{0D108BD9-81ED-4DB2-BD59-A6C34878D82A}">
                    <a16:rowId xmlns:a16="http://schemas.microsoft.com/office/drawing/2014/main" val="10004"/>
                  </a:ext>
                </a:extLst>
              </a:tr>
              <a:tr h="601945">
                <a:tc>
                  <a:txBody>
                    <a:bodyPr/>
                    <a:lstStyle/>
                    <a:p>
                      <a:pPr marL="0" marR="0">
                        <a:lnSpc>
                          <a:spcPct val="100000"/>
                        </a:lnSpc>
                        <a:spcBef>
                          <a:spcPts val="0"/>
                        </a:spcBef>
                        <a:spcAft>
                          <a:spcPts val="0"/>
                        </a:spcAft>
                      </a:pPr>
                      <a:r>
                        <a:rPr lang="en-US" sz="1000" b="1" dirty="0">
                          <a:latin typeface="Calibri Light" panose="020F0302020204030204" pitchFamily="34" charset="0"/>
                        </a:rPr>
                        <a:t>Basic</a:t>
                      </a:r>
                    </a:p>
                    <a:p>
                      <a:pPr marL="171450" marR="0" indent="-171450">
                        <a:lnSpc>
                          <a:spcPct val="100000"/>
                        </a:lnSpc>
                        <a:spcBef>
                          <a:spcPts val="0"/>
                        </a:spcBef>
                        <a:spcAft>
                          <a:spcPts val="0"/>
                        </a:spcAft>
                        <a:buFont typeface="Wingdings" panose="05000000000000000000" pitchFamily="2" charset="2"/>
                        <a:buChar char="Ø"/>
                      </a:pPr>
                      <a:r>
                        <a:rPr lang="en-US" sz="1000" b="0" dirty="0">
                          <a:latin typeface="Calibri Light" panose="020F0302020204030204" pitchFamily="34" charset="0"/>
                        </a:rPr>
                        <a:t>Root Canals (Endodontics)</a:t>
                      </a:r>
                    </a:p>
                    <a:p>
                      <a:pPr marL="171450" marR="0" indent="-171450">
                        <a:lnSpc>
                          <a:spcPct val="100000"/>
                        </a:lnSpc>
                        <a:spcBef>
                          <a:spcPts val="0"/>
                        </a:spcBef>
                        <a:spcAft>
                          <a:spcPts val="0"/>
                        </a:spcAft>
                        <a:buFont typeface="Wingdings" panose="05000000000000000000" pitchFamily="2" charset="2"/>
                        <a:buChar char="Ø"/>
                      </a:pPr>
                      <a:r>
                        <a:rPr lang="en-US" sz="1000" b="0" dirty="0">
                          <a:latin typeface="Calibri Light" panose="020F0302020204030204" pitchFamily="34" charset="0"/>
                        </a:rPr>
                        <a:t>Periodontics</a:t>
                      </a:r>
                    </a:p>
                    <a:p>
                      <a:pPr marL="171450" marR="0" indent="-171450">
                        <a:lnSpc>
                          <a:spcPct val="100000"/>
                        </a:lnSpc>
                        <a:spcBef>
                          <a:spcPts val="0"/>
                        </a:spcBef>
                        <a:spcAft>
                          <a:spcPts val="0"/>
                        </a:spcAft>
                        <a:buFont typeface="Wingdings" panose="05000000000000000000" pitchFamily="2" charset="2"/>
                        <a:buChar char="Ø"/>
                      </a:pPr>
                      <a:r>
                        <a:rPr lang="en-US" sz="1000" b="0" dirty="0">
                          <a:latin typeface="Calibri Light" panose="020F0302020204030204" pitchFamily="34" charset="0"/>
                        </a:rPr>
                        <a:t>Oral Surgery</a:t>
                      </a:r>
                    </a:p>
                  </a:txBody>
                  <a:tcPr marT="34290" marB="34290"/>
                </a:tc>
                <a:tc>
                  <a:txBody>
                    <a:bodyPr/>
                    <a:lstStyle/>
                    <a:p>
                      <a:pPr marL="0" marR="0" algn="ctr">
                        <a:lnSpc>
                          <a:spcPct val="100000"/>
                        </a:lnSpc>
                        <a:spcBef>
                          <a:spcPts val="0"/>
                        </a:spcBef>
                        <a:spcAft>
                          <a:spcPts val="0"/>
                        </a:spcAft>
                      </a:pPr>
                      <a:r>
                        <a:rPr lang="en-US" sz="1200" dirty="0">
                          <a:latin typeface="Calibri Light" panose="020F0302020204030204" pitchFamily="34" charset="0"/>
                          <a:ea typeface="Calibri"/>
                          <a:cs typeface="Times New Roman"/>
                        </a:rPr>
                        <a:t>50%</a:t>
                      </a:r>
                    </a:p>
                  </a:txBody>
                  <a:tcPr marT="34290" marB="34290" anchor="ctr"/>
                </a:tc>
                <a:tc>
                  <a:txBody>
                    <a:bodyPr/>
                    <a:lstStyle/>
                    <a:p>
                      <a:pPr marL="0" marR="0" algn="ctr">
                        <a:lnSpc>
                          <a:spcPct val="100000"/>
                        </a:lnSpc>
                        <a:spcBef>
                          <a:spcPts val="0"/>
                        </a:spcBef>
                        <a:spcAft>
                          <a:spcPts val="0"/>
                        </a:spcAft>
                      </a:pPr>
                      <a:r>
                        <a:rPr lang="en-US" sz="1200" dirty="0">
                          <a:latin typeface="Calibri Light" panose="020F0302020204030204" pitchFamily="34" charset="0"/>
                          <a:ea typeface="Calibri"/>
                          <a:cs typeface="Times New Roman"/>
                        </a:rPr>
                        <a:t>50%</a:t>
                      </a:r>
                    </a:p>
                  </a:txBody>
                  <a:tcPr marT="34290" marB="34290" anchor="ctr"/>
                </a:tc>
                <a:tc>
                  <a:txBody>
                    <a:bodyPr/>
                    <a:lstStyle/>
                    <a:p>
                      <a:pPr marL="0" marR="0" algn="ctr">
                        <a:lnSpc>
                          <a:spcPct val="100000"/>
                        </a:lnSpc>
                        <a:spcBef>
                          <a:spcPts val="0"/>
                        </a:spcBef>
                        <a:spcAft>
                          <a:spcPts val="0"/>
                        </a:spcAft>
                      </a:pPr>
                      <a:r>
                        <a:rPr lang="en-US" sz="1200">
                          <a:latin typeface="Calibri Light" panose="020F0302020204030204" pitchFamily="34" charset="0"/>
                          <a:ea typeface="Calibri"/>
                          <a:cs typeface="Times New Roman"/>
                        </a:rPr>
                        <a:t>50%</a:t>
                      </a:r>
                    </a:p>
                  </a:txBody>
                  <a:tcPr marT="34290" marB="34290" anchor="ctr"/>
                </a:tc>
                <a:extLst>
                  <a:ext uri="{0D108BD9-81ED-4DB2-BD59-A6C34878D82A}">
                    <a16:rowId xmlns:a16="http://schemas.microsoft.com/office/drawing/2014/main" val="10005"/>
                  </a:ext>
                </a:extLst>
              </a:tr>
              <a:tr h="730076">
                <a:tc>
                  <a:txBody>
                    <a:bodyPr/>
                    <a:lstStyle/>
                    <a:p>
                      <a:pPr marL="0" marR="0">
                        <a:lnSpc>
                          <a:spcPct val="100000"/>
                        </a:lnSpc>
                        <a:spcBef>
                          <a:spcPts val="0"/>
                        </a:spcBef>
                        <a:spcAft>
                          <a:spcPts val="0"/>
                        </a:spcAft>
                      </a:pPr>
                      <a:r>
                        <a:rPr lang="en-US" sz="1000" b="1" dirty="0">
                          <a:latin typeface="Calibri Light" panose="020F0302020204030204" pitchFamily="34" charset="0"/>
                        </a:rPr>
                        <a:t>Major</a:t>
                      </a:r>
                    </a:p>
                    <a:p>
                      <a:pPr marL="171450" marR="0" indent="-171450">
                        <a:lnSpc>
                          <a:spcPct val="100000"/>
                        </a:lnSpc>
                        <a:spcBef>
                          <a:spcPts val="0"/>
                        </a:spcBef>
                        <a:spcAft>
                          <a:spcPts val="0"/>
                        </a:spcAft>
                        <a:buFont typeface="Wingdings" panose="05000000000000000000" pitchFamily="2" charset="2"/>
                        <a:buChar char="Ø"/>
                      </a:pPr>
                      <a:r>
                        <a:rPr lang="en-US" sz="1000" b="0" dirty="0">
                          <a:latin typeface="Calibri Light" panose="020F0302020204030204" pitchFamily="34" charset="0"/>
                        </a:rPr>
                        <a:t>Crowns &amp; Gold Restorations</a:t>
                      </a:r>
                    </a:p>
                    <a:p>
                      <a:pPr marL="171450" marR="0" indent="-171450">
                        <a:lnSpc>
                          <a:spcPct val="100000"/>
                        </a:lnSpc>
                        <a:spcBef>
                          <a:spcPts val="0"/>
                        </a:spcBef>
                        <a:spcAft>
                          <a:spcPts val="0"/>
                        </a:spcAft>
                        <a:buFont typeface="Wingdings" panose="05000000000000000000" pitchFamily="2" charset="2"/>
                        <a:buChar char="Ø"/>
                      </a:pPr>
                      <a:r>
                        <a:rPr lang="en-US" sz="1000" b="0" dirty="0">
                          <a:latin typeface="Calibri Light" panose="020F0302020204030204" pitchFamily="34" charset="0"/>
                        </a:rPr>
                        <a:t>Bridgework</a:t>
                      </a:r>
                    </a:p>
                    <a:p>
                      <a:pPr marL="171450" marR="0" indent="-171450">
                        <a:lnSpc>
                          <a:spcPct val="100000"/>
                        </a:lnSpc>
                        <a:spcBef>
                          <a:spcPts val="0"/>
                        </a:spcBef>
                        <a:spcAft>
                          <a:spcPts val="0"/>
                        </a:spcAft>
                        <a:buFont typeface="Wingdings" panose="05000000000000000000" pitchFamily="2" charset="2"/>
                        <a:buChar char="Ø"/>
                      </a:pPr>
                      <a:r>
                        <a:rPr lang="en-US" sz="1000" b="0" dirty="0">
                          <a:latin typeface="Calibri Light" panose="020F0302020204030204" pitchFamily="34" charset="0"/>
                        </a:rPr>
                        <a:t>Full &amp; Partial Dentures</a:t>
                      </a:r>
                    </a:p>
                    <a:p>
                      <a:pPr marL="171450" marR="0" indent="-171450">
                        <a:lnSpc>
                          <a:spcPct val="100000"/>
                        </a:lnSpc>
                        <a:spcBef>
                          <a:spcPts val="0"/>
                        </a:spcBef>
                        <a:spcAft>
                          <a:spcPts val="0"/>
                        </a:spcAft>
                        <a:buFont typeface="Wingdings" panose="05000000000000000000" pitchFamily="2" charset="2"/>
                        <a:buChar char="Ø"/>
                      </a:pPr>
                      <a:r>
                        <a:rPr lang="en-US" sz="1000" b="0" dirty="0">
                          <a:latin typeface="Calibri Light" panose="020F0302020204030204" pitchFamily="34" charset="0"/>
                        </a:rPr>
                        <a:t>Repair of Dentures</a:t>
                      </a:r>
                    </a:p>
                  </a:txBody>
                  <a:tcPr marT="34290" marB="34290"/>
                </a:tc>
                <a:tc>
                  <a:txBody>
                    <a:bodyPr/>
                    <a:lstStyle/>
                    <a:p>
                      <a:pPr marL="0" marR="0" algn="ctr">
                        <a:lnSpc>
                          <a:spcPct val="100000"/>
                        </a:lnSpc>
                        <a:spcBef>
                          <a:spcPts val="0"/>
                        </a:spcBef>
                        <a:spcAft>
                          <a:spcPts val="0"/>
                        </a:spcAft>
                      </a:pPr>
                      <a:r>
                        <a:rPr lang="en-US" sz="1200">
                          <a:latin typeface="Calibri Light" panose="020F0302020204030204" pitchFamily="34" charset="0"/>
                          <a:ea typeface="Calibri"/>
                          <a:cs typeface="Times New Roman"/>
                        </a:rPr>
                        <a:t>50%</a:t>
                      </a:r>
                    </a:p>
                  </a:txBody>
                  <a:tcPr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Light" panose="020F0302020204030204" pitchFamily="34" charset="0"/>
                          <a:ea typeface="Calibri"/>
                          <a:cs typeface="Times New Roman"/>
                        </a:rPr>
                        <a:t>50%</a:t>
                      </a:r>
                    </a:p>
                  </a:txBody>
                  <a:tcPr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Light" panose="020F0302020204030204" pitchFamily="34" charset="0"/>
                          <a:ea typeface="Calibri"/>
                          <a:cs typeface="Times New Roman"/>
                        </a:rPr>
                        <a:t>50%</a:t>
                      </a:r>
                    </a:p>
                  </a:txBody>
                  <a:tcPr marT="34290" marB="34290" anchor="ctr"/>
                </a:tc>
                <a:extLst>
                  <a:ext uri="{0D108BD9-81ED-4DB2-BD59-A6C34878D82A}">
                    <a16:rowId xmlns:a16="http://schemas.microsoft.com/office/drawing/2014/main" val="10006"/>
                  </a:ext>
                </a:extLst>
              </a:tr>
              <a:tr h="139216">
                <a:tc>
                  <a:txBody>
                    <a:bodyPr/>
                    <a:lstStyle/>
                    <a:p>
                      <a:pPr marL="0" marR="0">
                        <a:lnSpc>
                          <a:spcPct val="100000"/>
                        </a:lnSpc>
                        <a:spcBef>
                          <a:spcPts val="0"/>
                        </a:spcBef>
                        <a:spcAft>
                          <a:spcPts val="0"/>
                        </a:spcAft>
                      </a:pPr>
                      <a:r>
                        <a:rPr lang="en-US" sz="1000" b="1" dirty="0">
                          <a:solidFill>
                            <a:schemeClr val="tx1"/>
                          </a:solidFill>
                          <a:latin typeface="Calibri Light" panose="020F0302020204030204" pitchFamily="34" charset="0"/>
                        </a:rPr>
                        <a:t>Annual Maximum (per person)</a:t>
                      </a:r>
                      <a:endParaRPr lang="en-US" sz="1000" dirty="0">
                        <a:latin typeface="Calibri Light" panose="020F0302020204030204" pitchFamily="34" charset="0"/>
                        <a:ea typeface="Calibri"/>
                        <a:cs typeface="Times New Roman"/>
                      </a:endParaRPr>
                    </a:p>
                  </a:txBody>
                  <a:tcPr marT="34290" marB="34290"/>
                </a:tc>
                <a:tc>
                  <a:txBody>
                    <a:bodyPr/>
                    <a:lstStyle/>
                    <a:p>
                      <a:pPr marL="0" marR="0" algn="ctr">
                        <a:lnSpc>
                          <a:spcPct val="100000"/>
                        </a:lnSpc>
                        <a:spcBef>
                          <a:spcPts val="0"/>
                        </a:spcBef>
                        <a:spcAft>
                          <a:spcPts val="0"/>
                        </a:spcAft>
                      </a:pPr>
                      <a:r>
                        <a:rPr lang="en-US" sz="1200">
                          <a:latin typeface="Calibri Light" panose="020F0302020204030204" pitchFamily="34" charset="0"/>
                          <a:ea typeface="Calibri"/>
                          <a:cs typeface="Times New Roman"/>
                        </a:rPr>
                        <a:t>$1,500</a:t>
                      </a:r>
                    </a:p>
                  </a:txBody>
                  <a:tcPr marT="34290" marB="34290" anchor="ctr"/>
                </a:tc>
                <a:tc>
                  <a:txBody>
                    <a:bodyPr/>
                    <a:lstStyle/>
                    <a:p>
                      <a:pPr marL="0" marR="0" algn="ctr">
                        <a:lnSpc>
                          <a:spcPct val="100000"/>
                        </a:lnSpc>
                        <a:spcBef>
                          <a:spcPts val="0"/>
                        </a:spcBef>
                        <a:spcAft>
                          <a:spcPts val="0"/>
                        </a:spcAft>
                      </a:pPr>
                      <a:r>
                        <a:rPr lang="en-US" sz="1200">
                          <a:latin typeface="Calibri Light" panose="020F0302020204030204" pitchFamily="34" charset="0"/>
                          <a:ea typeface="Calibri"/>
                          <a:cs typeface="Times New Roman"/>
                        </a:rPr>
                        <a:t>$1,000</a:t>
                      </a:r>
                    </a:p>
                  </a:txBody>
                  <a:tcPr marT="34290" marB="34290" anchor="ctr"/>
                </a:tc>
                <a:tc>
                  <a:txBody>
                    <a:bodyPr/>
                    <a:lstStyle/>
                    <a:p>
                      <a:pPr marL="0" marR="0" algn="ctr">
                        <a:lnSpc>
                          <a:spcPct val="100000"/>
                        </a:lnSpc>
                        <a:spcBef>
                          <a:spcPts val="0"/>
                        </a:spcBef>
                        <a:spcAft>
                          <a:spcPts val="0"/>
                        </a:spcAft>
                      </a:pPr>
                      <a:r>
                        <a:rPr lang="en-US" sz="1200" dirty="0">
                          <a:latin typeface="Calibri Light" panose="020F0302020204030204" pitchFamily="34" charset="0"/>
                          <a:ea typeface="Calibri"/>
                          <a:cs typeface="Times New Roman"/>
                        </a:rPr>
                        <a:t>$1,000</a:t>
                      </a:r>
                    </a:p>
                  </a:txBody>
                  <a:tcPr marT="34290" marB="34290" anchor="ctr"/>
                </a:tc>
                <a:extLst>
                  <a:ext uri="{0D108BD9-81ED-4DB2-BD59-A6C34878D82A}">
                    <a16:rowId xmlns:a16="http://schemas.microsoft.com/office/drawing/2014/main" val="10009"/>
                  </a:ext>
                </a:extLst>
              </a:tr>
              <a:tr h="574571">
                <a:tc>
                  <a:txBody>
                    <a:bodyPr/>
                    <a:lstStyle/>
                    <a:p>
                      <a:pPr marL="0" marR="0">
                        <a:lnSpc>
                          <a:spcPct val="100000"/>
                        </a:lnSpc>
                        <a:spcBef>
                          <a:spcPts val="0"/>
                        </a:spcBef>
                        <a:spcAft>
                          <a:spcPts val="0"/>
                        </a:spcAft>
                      </a:pPr>
                      <a:r>
                        <a:rPr lang="en-US" sz="1000" b="1" dirty="0">
                          <a:latin typeface="Calibri Light" panose="020F0302020204030204" pitchFamily="34" charset="0"/>
                          <a:ea typeface="Calibri"/>
                          <a:cs typeface="Times New Roman"/>
                        </a:rPr>
                        <a:t>Annual Deductible*</a:t>
                      </a:r>
                    </a:p>
                    <a:p>
                      <a:pPr marL="0" marR="0">
                        <a:lnSpc>
                          <a:spcPct val="100000"/>
                        </a:lnSpc>
                        <a:spcBef>
                          <a:spcPts val="0"/>
                        </a:spcBef>
                        <a:spcAft>
                          <a:spcPts val="0"/>
                        </a:spcAft>
                      </a:pPr>
                      <a:r>
                        <a:rPr lang="en-US" sz="1000" dirty="0">
                          <a:latin typeface="Calibri Light" panose="020F0302020204030204" pitchFamily="34" charset="0"/>
                          <a:ea typeface="Calibri"/>
                          <a:cs typeface="Times New Roman"/>
                        </a:rPr>
                        <a:t>Per Person</a:t>
                      </a:r>
                    </a:p>
                    <a:p>
                      <a:pPr marL="0" marR="0">
                        <a:lnSpc>
                          <a:spcPct val="100000"/>
                        </a:lnSpc>
                        <a:spcBef>
                          <a:spcPts val="0"/>
                        </a:spcBef>
                        <a:spcAft>
                          <a:spcPts val="0"/>
                        </a:spcAft>
                      </a:pPr>
                      <a:r>
                        <a:rPr lang="en-US" sz="1000" dirty="0">
                          <a:latin typeface="Calibri Light" panose="020F0302020204030204" pitchFamily="34" charset="0"/>
                          <a:ea typeface="Calibri"/>
                          <a:cs typeface="Times New Roman"/>
                        </a:rPr>
                        <a:t>Family Maximum</a:t>
                      </a:r>
                    </a:p>
                    <a:p>
                      <a:pPr marL="0" marR="0">
                        <a:lnSpc>
                          <a:spcPct val="100000"/>
                        </a:lnSpc>
                        <a:spcBef>
                          <a:spcPts val="0"/>
                        </a:spcBef>
                        <a:spcAft>
                          <a:spcPts val="0"/>
                        </a:spcAft>
                      </a:pPr>
                      <a:r>
                        <a:rPr lang="en-US" sz="1000" dirty="0">
                          <a:latin typeface="Calibri Light" panose="020F0302020204030204" pitchFamily="34" charset="0"/>
                          <a:ea typeface="Calibri"/>
                          <a:cs typeface="Times New Roman"/>
                        </a:rPr>
                        <a:t>Waived for</a:t>
                      </a:r>
                    </a:p>
                    <a:p>
                      <a:pPr marL="0" marR="0">
                        <a:lnSpc>
                          <a:spcPct val="100000"/>
                        </a:lnSpc>
                        <a:spcBef>
                          <a:spcPts val="0"/>
                        </a:spcBef>
                        <a:spcAft>
                          <a:spcPts val="0"/>
                        </a:spcAft>
                      </a:pPr>
                      <a:r>
                        <a:rPr lang="en-US" sz="800" dirty="0">
                          <a:latin typeface="Calibri Light" panose="020F0302020204030204" pitchFamily="34" charset="0"/>
                          <a:ea typeface="Calibri"/>
                          <a:cs typeface="Times New Roman"/>
                        </a:rPr>
                        <a:t>*There is a separate annual deductible for both Basic and Major Services.</a:t>
                      </a:r>
                    </a:p>
                  </a:txBody>
                  <a:tcPr marT="34290" marB="34290"/>
                </a:tc>
                <a:tc>
                  <a:txBody>
                    <a:bodyPr/>
                    <a:lstStyle/>
                    <a:p>
                      <a:pPr marL="0" marR="0" algn="ctr">
                        <a:lnSpc>
                          <a:spcPct val="100000"/>
                        </a:lnSpc>
                        <a:spcBef>
                          <a:spcPts val="0"/>
                        </a:spcBef>
                        <a:spcAft>
                          <a:spcPts val="0"/>
                        </a:spcAft>
                      </a:pPr>
                      <a:r>
                        <a:rPr lang="en-US" sz="1200" dirty="0">
                          <a:latin typeface="Calibri Light" panose="020F0302020204030204" pitchFamily="34" charset="0"/>
                          <a:ea typeface="Calibri"/>
                          <a:cs typeface="Times New Roman"/>
                        </a:rPr>
                        <a:t>$50</a:t>
                      </a:r>
                    </a:p>
                    <a:p>
                      <a:pPr marL="0" marR="0" algn="ctr">
                        <a:lnSpc>
                          <a:spcPct val="100000"/>
                        </a:lnSpc>
                        <a:spcBef>
                          <a:spcPts val="0"/>
                        </a:spcBef>
                        <a:spcAft>
                          <a:spcPts val="0"/>
                        </a:spcAft>
                      </a:pPr>
                      <a:r>
                        <a:rPr lang="en-US" sz="1200" dirty="0">
                          <a:latin typeface="Calibri Light" panose="020F0302020204030204" pitchFamily="34" charset="0"/>
                          <a:ea typeface="Calibri"/>
                          <a:cs typeface="Times New Roman"/>
                        </a:rPr>
                        <a:t>$100</a:t>
                      </a:r>
                    </a:p>
                    <a:p>
                      <a:pPr marL="0" marR="0" algn="ctr">
                        <a:lnSpc>
                          <a:spcPct val="100000"/>
                        </a:lnSpc>
                        <a:spcBef>
                          <a:spcPts val="0"/>
                        </a:spcBef>
                        <a:spcAft>
                          <a:spcPts val="0"/>
                        </a:spcAft>
                      </a:pPr>
                      <a:r>
                        <a:rPr lang="en-US" sz="1200" dirty="0">
                          <a:latin typeface="Calibri Light" panose="020F0302020204030204" pitchFamily="34" charset="0"/>
                          <a:ea typeface="Calibri"/>
                          <a:cs typeface="Times New Roman"/>
                        </a:rPr>
                        <a:t>Preventive &amp; Diagnostic</a:t>
                      </a:r>
                    </a:p>
                  </a:txBody>
                  <a:tcPr marT="34290" marB="34290" anchor="ctr"/>
                </a:tc>
                <a:tc>
                  <a:txBody>
                    <a:bodyPr/>
                    <a:lstStyle/>
                    <a:p>
                      <a:pPr marL="0" marR="0" algn="ctr">
                        <a:lnSpc>
                          <a:spcPct val="100000"/>
                        </a:lnSpc>
                        <a:spcBef>
                          <a:spcPts val="0"/>
                        </a:spcBef>
                        <a:spcAft>
                          <a:spcPts val="0"/>
                        </a:spcAft>
                      </a:pPr>
                      <a:r>
                        <a:rPr lang="en-US" sz="1200" dirty="0">
                          <a:latin typeface="Calibri Light" panose="020F0302020204030204" pitchFamily="34" charset="0"/>
                          <a:ea typeface="Calibri"/>
                          <a:cs typeface="Times New Roman"/>
                        </a:rPr>
                        <a:t>$50</a:t>
                      </a:r>
                    </a:p>
                    <a:p>
                      <a:pPr marL="0" marR="0" algn="ctr">
                        <a:lnSpc>
                          <a:spcPct val="100000"/>
                        </a:lnSpc>
                        <a:spcBef>
                          <a:spcPts val="0"/>
                        </a:spcBef>
                        <a:spcAft>
                          <a:spcPts val="0"/>
                        </a:spcAft>
                      </a:pPr>
                      <a:r>
                        <a:rPr lang="en-US" sz="1200" dirty="0">
                          <a:latin typeface="Calibri Light" panose="020F0302020204030204" pitchFamily="34" charset="0"/>
                          <a:ea typeface="Calibri"/>
                          <a:cs typeface="Times New Roman"/>
                        </a:rPr>
                        <a:t>$100</a:t>
                      </a:r>
                    </a:p>
                    <a:p>
                      <a:pPr marL="0" marR="0" algn="ctr">
                        <a:lnSpc>
                          <a:spcPct val="100000"/>
                        </a:lnSpc>
                        <a:spcBef>
                          <a:spcPts val="0"/>
                        </a:spcBef>
                        <a:spcAft>
                          <a:spcPts val="0"/>
                        </a:spcAft>
                      </a:pPr>
                      <a:r>
                        <a:rPr lang="en-US" sz="1200" dirty="0">
                          <a:latin typeface="Calibri Light" panose="020F0302020204030204" pitchFamily="34" charset="0"/>
                          <a:ea typeface="Calibri"/>
                          <a:cs typeface="Times New Roman"/>
                        </a:rPr>
                        <a:t>Preventive &amp; Diagnostic</a:t>
                      </a:r>
                    </a:p>
                  </a:txBody>
                  <a:tcPr marT="34290" marB="34290" anchor="ctr"/>
                </a:tc>
                <a:tc>
                  <a:txBody>
                    <a:bodyPr/>
                    <a:lstStyle/>
                    <a:p>
                      <a:pPr marL="0" marR="0" algn="ctr">
                        <a:lnSpc>
                          <a:spcPct val="100000"/>
                        </a:lnSpc>
                        <a:spcBef>
                          <a:spcPts val="0"/>
                        </a:spcBef>
                        <a:spcAft>
                          <a:spcPts val="0"/>
                        </a:spcAft>
                      </a:pPr>
                      <a:r>
                        <a:rPr lang="en-US" sz="1200" dirty="0">
                          <a:latin typeface="Calibri Light" panose="020F0302020204030204" pitchFamily="34" charset="0"/>
                          <a:ea typeface="Calibri"/>
                          <a:cs typeface="Times New Roman"/>
                        </a:rPr>
                        <a:t>$50</a:t>
                      </a:r>
                    </a:p>
                    <a:p>
                      <a:pPr marL="0" marR="0" algn="ctr">
                        <a:lnSpc>
                          <a:spcPct val="100000"/>
                        </a:lnSpc>
                        <a:spcBef>
                          <a:spcPts val="0"/>
                        </a:spcBef>
                        <a:spcAft>
                          <a:spcPts val="0"/>
                        </a:spcAft>
                      </a:pPr>
                      <a:r>
                        <a:rPr lang="en-US" sz="1200" dirty="0">
                          <a:latin typeface="Calibri Light" panose="020F0302020204030204" pitchFamily="34" charset="0"/>
                          <a:ea typeface="Calibri"/>
                          <a:cs typeface="Times New Roman"/>
                        </a:rPr>
                        <a:t>$100</a:t>
                      </a:r>
                    </a:p>
                    <a:p>
                      <a:pPr marL="0" marR="0" algn="ctr">
                        <a:lnSpc>
                          <a:spcPct val="100000"/>
                        </a:lnSpc>
                        <a:spcBef>
                          <a:spcPts val="0"/>
                        </a:spcBef>
                        <a:spcAft>
                          <a:spcPts val="0"/>
                        </a:spcAft>
                      </a:pPr>
                      <a:r>
                        <a:rPr lang="en-US" sz="1200" dirty="0">
                          <a:latin typeface="Calibri Light" panose="020F0302020204030204" pitchFamily="34" charset="0"/>
                          <a:ea typeface="Calibri"/>
                          <a:cs typeface="Times New Roman"/>
                        </a:rPr>
                        <a:t>Preventive &amp; Diagnostic</a:t>
                      </a:r>
                    </a:p>
                  </a:txBody>
                  <a:tcPr marT="34290" marB="34290" anchor="ctr"/>
                </a:tc>
                <a:extLst>
                  <a:ext uri="{0D108BD9-81ED-4DB2-BD59-A6C34878D82A}">
                    <a16:rowId xmlns:a16="http://schemas.microsoft.com/office/drawing/2014/main" val="69811853"/>
                  </a:ext>
                </a:extLst>
              </a:tr>
            </a:tbl>
          </a:graphicData>
        </a:graphic>
      </p:graphicFrame>
    </p:spTree>
    <p:extLst>
      <p:ext uri="{BB962C8B-B14F-4D97-AF65-F5344CB8AC3E}">
        <p14:creationId xmlns:p14="http://schemas.microsoft.com/office/powerpoint/2010/main" val="3109825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7738B-D1CA-48E0-9DBE-04EC9C1DFA20}"/>
              </a:ext>
            </a:extLst>
          </p:cNvPr>
          <p:cNvSpPr>
            <a:spLocks noGrp="1"/>
          </p:cNvSpPr>
          <p:nvPr>
            <p:ph type="title"/>
          </p:nvPr>
        </p:nvSpPr>
        <p:spPr>
          <a:xfrm>
            <a:off x="252911" y="118427"/>
            <a:ext cx="8608987" cy="857250"/>
          </a:xfrm>
        </p:spPr>
        <p:txBody>
          <a:bodyPr anchor="t">
            <a:normAutofit/>
          </a:bodyPr>
          <a:lstStyle/>
          <a:p>
            <a:r>
              <a:rPr lang="en-US" dirty="0"/>
              <a:t>Delta Dental Coverage if outside of the USA</a:t>
            </a:r>
          </a:p>
        </p:txBody>
      </p:sp>
      <p:sp>
        <p:nvSpPr>
          <p:cNvPr id="9" name="Content Placeholder 2">
            <a:extLst>
              <a:ext uri="{FF2B5EF4-FFF2-40B4-BE49-F238E27FC236}">
                <a16:creationId xmlns:a16="http://schemas.microsoft.com/office/drawing/2014/main" id="{7F2C1755-04D5-4AD3-83CC-4AEDA1A8D762}"/>
              </a:ext>
            </a:extLst>
          </p:cNvPr>
          <p:cNvSpPr>
            <a:spLocks noGrp="1"/>
          </p:cNvSpPr>
          <p:nvPr>
            <p:ph sz="half" idx="1"/>
          </p:nvPr>
        </p:nvSpPr>
        <p:spPr>
          <a:xfrm>
            <a:off x="364135" y="1749028"/>
            <a:ext cx="5018973" cy="2632426"/>
          </a:xfrm>
        </p:spPr>
        <p:txBody>
          <a:bodyPr>
            <a:normAutofit/>
          </a:bodyPr>
          <a:lstStyle/>
          <a:p>
            <a:pPr marL="0" indent="0">
              <a:lnSpc>
                <a:spcPct val="90000"/>
              </a:lnSpc>
              <a:buNone/>
            </a:pPr>
            <a:endParaRPr lang="en-US" sz="1600" dirty="0"/>
          </a:p>
          <a:p>
            <a:pPr marL="342900" indent="-342900">
              <a:lnSpc>
                <a:spcPct val="90000"/>
              </a:lnSpc>
              <a:buFont typeface="Arial" panose="020B0604020202020204" pitchFamily="34" charset="0"/>
              <a:buChar char="•"/>
            </a:pPr>
            <a:r>
              <a:rPr lang="en-US" sz="1600" dirty="0"/>
              <a:t>Member would need to pay the bill upfront then submit an out of network claim to Delta Dental.</a:t>
            </a:r>
          </a:p>
          <a:p>
            <a:pPr marL="342900" indent="-342900">
              <a:lnSpc>
                <a:spcPct val="90000"/>
              </a:lnSpc>
              <a:buFont typeface="Arial" panose="020B0604020202020204" pitchFamily="34" charset="0"/>
              <a:buChar char="•"/>
            </a:pPr>
            <a:r>
              <a:rPr lang="en-US" sz="1600" dirty="0"/>
              <a:t>We would need an international address on file for reimbursement of claims paid by the member upfront.</a:t>
            </a:r>
          </a:p>
          <a:p>
            <a:pPr marL="342900" indent="-342900">
              <a:lnSpc>
                <a:spcPct val="90000"/>
              </a:lnSpc>
              <a:buFont typeface="Arial" panose="020B0604020202020204" pitchFamily="34" charset="0"/>
              <a:buChar char="•"/>
            </a:pPr>
            <a:r>
              <a:rPr lang="en-US" sz="1600" dirty="0"/>
              <a:t>If charges incurred with foreign currency we would covert and pay out in US currency.</a:t>
            </a:r>
          </a:p>
          <a:p>
            <a:pPr marL="342900" indent="-342900">
              <a:lnSpc>
                <a:spcPct val="90000"/>
              </a:lnSpc>
              <a:buFont typeface="Arial" panose="020B0604020202020204" pitchFamily="34" charset="0"/>
              <a:buChar char="•"/>
            </a:pPr>
            <a:r>
              <a:rPr lang="en-US" sz="1600" dirty="0"/>
              <a:t>Services paid in accordance to the out of network benefits for the plan selected. </a:t>
            </a:r>
          </a:p>
          <a:p>
            <a:pPr>
              <a:lnSpc>
                <a:spcPct val="90000"/>
              </a:lnSpc>
            </a:pPr>
            <a:endParaRPr lang="en-US" sz="1600" dirty="0"/>
          </a:p>
        </p:txBody>
      </p:sp>
      <p:pic>
        <p:nvPicPr>
          <p:cNvPr id="11" name="Picture 10" descr="Waterfall between large hills">
            <a:extLst>
              <a:ext uri="{FF2B5EF4-FFF2-40B4-BE49-F238E27FC236}">
                <a16:creationId xmlns:a16="http://schemas.microsoft.com/office/drawing/2014/main" id="{613FD6C8-F969-A39B-93CA-33A2A5E4AE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8929" y="1842875"/>
            <a:ext cx="2915958" cy="2538579"/>
          </a:xfrm>
          <a:prstGeom prst="rect">
            <a:avLst/>
          </a:prstGeom>
        </p:spPr>
      </p:pic>
      <p:sp>
        <p:nvSpPr>
          <p:cNvPr id="14" name="TextBox 13">
            <a:extLst>
              <a:ext uri="{FF2B5EF4-FFF2-40B4-BE49-F238E27FC236}">
                <a16:creationId xmlns:a16="http://schemas.microsoft.com/office/drawing/2014/main" id="{8D8C64D7-814B-9814-8BA8-0349BFC84669}"/>
              </a:ext>
            </a:extLst>
          </p:cNvPr>
          <p:cNvSpPr txBox="1"/>
          <p:nvPr/>
        </p:nvSpPr>
        <p:spPr>
          <a:xfrm>
            <a:off x="282102" y="919545"/>
            <a:ext cx="7905774" cy="923330"/>
          </a:xfrm>
          <a:prstGeom prst="rect">
            <a:avLst/>
          </a:prstGeom>
          <a:noFill/>
        </p:spPr>
        <p:txBody>
          <a:bodyPr wrap="square" rtlCol="0">
            <a:spAutoFit/>
          </a:bodyPr>
          <a:lstStyle/>
          <a:p>
            <a:r>
              <a:rPr lang="en-US" sz="1800" dirty="0"/>
              <a:t>Should a Graduate Student or an enrolled family member need services while outside of the USA how does the plan work?</a:t>
            </a:r>
          </a:p>
          <a:p>
            <a:endParaRPr lang="en-US" dirty="0"/>
          </a:p>
        </p:txBody>
      </p:sp>
    </p:spTree>
    <p:extLst>
      <p:ext uri="{BB962C8B-B14F-4D97-AF65-F5344CB8AC3E}">
        <p14:creationId xmlns:p14="http://schemas.microsoft.com/office/powerpoint/2010/main" val="2305785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962" y="77082"/>
            <a:ext cx="7772400" cy="879365"/>
          </a:xfrm>
        </p:spPr>
        <p:txBody>
          <a:bodyPr anchor="t">
            <a:normAutofit fontScale="90000"/>
          </a:bodyPr>
          <a:lstStyle/>
          <a:p>
            <a:pPr algn="ctr">
              <a:lnSpc>
                <a:spcPct val="90000"/>
              </a:lnSpc>
            </a:pPr>
            <a:r>
              <a:rPr lang="en-US" sz="4800" dirty="0"/>
              <a:t>Member Experience</a:t>
            </a:r>
            <a:br>
              <a:rPr lang="en-US" sz="2700" dirty="0"/>
            </a:br>
            <a:endParaRPr lang="en-US" sz="2700" dirty="0"/>
          </a:p>
        </p:txBody>
      </p:sp>
      <p:pic>
        <p:nvPicPr>
          <p:cNvPr id="4" name="Picture 3" descr="Man helping child brush their teeth">
            <a:extLst>
              <a:ext uri="{FF2B5EF4-FFF2-40B4-BE49-F238E27FC236}">
                <a16:creationId xmlns:a16="http://schemas.microsoft.com/office/drawing/2014/main" id="{958A8B72-3818-B169-B742-80247D2B49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9439" y="848125"/>
            <a:ext cx="6045121" cy="4032645"/>
          </a:xfrm>
          <a:prstGeom prst="rect">
            <a:avLst/>
          </a:prstGeom>
          <a:ln>
            <a:noFill/>
          </a:ln>
          <a:effectLst>
            <a:softEdge rad="112500"/>
          </a:effectLst>
        </p:spPr>
      </p:pic>
    </p:spTree>
    <p:extLst>
      <p:ext uri="{BB962C8B-B14F-4D97-AF65-F5344CB8AC3E}">
        <p14:creationId xmlns:p14="http://schemas.microsoft.com/office/powerpoint/2010/main" val="3108571810"/>
      </p:ext>
    </p:extLst>
  </p:cSld>
  <p:clrMapOvr>
    <a:masterClrMapping/>
  </p:clrMapOvr>
</p:sld>
</file>

<file path=ppt/theme/theme1.xml><?xml version="1.0" encoding="utf-8"?>
<a:theme xmlns:a="http://schemas.openxmlformats.org/drawingml/2006/main" name="DD_PPT_Calibri_Template_DRAFT_Nov15">
  <a:themeElements>
    <a:clrScheme name="Custom 1">
      <a:dk1>
        <a:srgbClr val="000000"/>
      </a:dk1>
      <a:lt1>
        <a:sysClr val="window" lastClr="FFFFFF"/>
      </a:lt1>
      <a:dk2>
        <a:srgbClr val="2DB035"/>
      </a:dk2>
      <a:lt2>
        <a:srgbClr val="BFBFBF"/>
      </a:lt2>
      <a:accent1>
        <a:srgbClr val="573D82"/>
      </a:accent1>
      <a:accent2>
        <a:srgbClr val="00ACC9"/>
      </a:accent2>
      <a:accent3>
        <a:srgbClr val="E1592A"/>
      </a:accent3>
      <a:accent4>
        <a:srgbClr val="81D086"/>
      </a:accent4>
      <a:accent5>
        <a:srgbClr val="9A8BB4"/>
      </a:accent5>
      <a:accent6>
        <a:srgbClr val="ED9B7F"/>
      </a:accent6>
      <a:hlink>
        <a:srgbClr val="573D82"/>
      </a:hlink>
      <a:folHlink>
        <a:srgbClr val="9A8B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D_PPT_Calibri_Template_DRAFT_Nov15">
  <a:themeElements>
    <a:clrScheme name="Custom 1">
      <a:dk1>
        <a:srgbClr val="000000"/>
      </a:dk1>
      <a:lt1>
        <a:sysClr val="window" lastClr="FFFFFF"/>
      </a:lt1>
      <a:dk2>
        <a:srgbClr val="2DB035"/>
      </a:dk2>
      <a:lt2>
        <a:srgbClr val="BFBFBF"/>
      </a:lt2>
      <a:accent1>
        <a:srgbClr val="573D82"/>
      </a:accent1>
      <a:accent2>
        <a:srgbClr val="00ACC9"/>
      </a:accent2>
      <a:accent3>
        <a:srgbClr val="E1592A"/>
      </a:accent3>
      <a:accent4>
        <a:srgbClr val="81D086"/>
      </a:accent4>
      <a:accent5>
        <a:srgbClr val="9A8BB4"/>
      </a:accent5>
      <a:accent6>
        <a:srgbClr val="ED9B7F"/>
      </a:accent6>
      <a:hlink>
        <a:srgbClr val="573D82"/>
      </a:hlink>
      <a:folHlink>
        <a:srgbClr val="9A8B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DD_PPT_Calibri_Template_DRAFT_Nov15</Template>
  <TotalTime>34160</TotalTime>
  <Words>1512</Words>
  <Application>Microsoft Office PowerPoint</Application>
  <PresentationFormat>On-screen Show (16:9)</PresentationFormat>
  <Paragraphs>242</Paragraphs>
  <Slides>19</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Arial Narrow</vt:lpstr>
      <vt:lpstr>Calibri</vt:lpstr>
      <vt:lpstr>Calibri Light</vt:lpstr>
      <vt:lpstr>Gotham Book</vt:lpstr>
      <vt:lpstr>Gotham Light</vt:lpstr>
      <vt:lpstr>Wingdings</vt:lpstr>
      <vt:lpstr>DD_PPT_Calibri_Template_DRAFT_Nov15</vt:lpstr>
      <vt:lpstr>DD_PPT_Calibri_Template_DRAFT_Nov15</vt:lpstr>
      <vt:lpstr>Yale Graduate Students  </vt:lpstr>
      <vt:lpstr>Dental Benefits – Update  </vt:lpstr>
      <vt:lpstr>PowerPoint Presentation</vt:lpstr>
      <vt:lpstr>PowerPoint Presentation</vt:lpstr>
      <vt:lpstr>Overview of Benefit Plans  </vt:lpstr>
      <vt:lpstr>Delta Dental PPO Plus Premier™  Basic Plan</vt:lpstr>
      <vt:lpstr>Delta Dental PPO Plus Premier™  Enhanced Plan</vt:lpstr>
      <vt:lpstr>Delta Dental Coverage if outside of the USA</vt:lpstr>
      <vt:lpstr>Member Experience </vt:lpstr>
      <vt:lpstr>Delta Dental Website</vt:lpstr>
      <vt:lpstr>PowerPoint Presentation</vt:lpstr>
      <vt:lpstr>Dental emergency? Use our Virtual Visits service!</vt:lpstr>
      <vt:lpstr>Virtual Open Enrollment Kit</vt:lpstr>
      <vt:lpstr>PowerPoint Presentation</vt:lpstr>
      <vt:lpstr>We want you to feel healthy and love your smile. </vt:lpstr>
      <vt:lpstr>Enrollment    </vt:lpstr>
      <vt:lpstr>Payment options</vt:lpstr>
      <vt:lpstr>Your Resources – Connect with Delta Dental</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Richards, Andre</dc:creator>
  <cp:lastModifiedBy>Rosa Rentas</cp:lastModifiedBy>
  <cp:revision>282</cp:revision>
  <cp:lastPrinted>2020-08-06T17:13:07Z</cp:lastPrinted>
  <dcterms:created xsi:type="dcterms:W3CDTF">2015-11-13T21:18:16Z</dcterms:created>
  <dcterms:modified xsi:type="dcterms:W3CDTF">2023-08-10T19:54:27Z</dcterms:modified>
</cp:coreProperties>
</file>